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0" r:id="rId3"/>
    <p:sldMasterId id="2147483732" r:id="rId4"/>
  </p:sldMasterIdLst>
  <p:notesMasterIdLst>
    <p:notesMasterId r:id="rId74"/>
  </p:notesMasterIdLst>
  <p:sldIdLst>
    <p:sldId id="683" r:id="rId5"/>
    <p:sldId id="685" r:id="rId6"/>
    <p:sldId id="829" r:id="rId7"/>
    <p:sldId id="830" r:id="rId8"/>
    <p:sldId id="687" r:id="rId9"/>
    <p:sldId id="688" r:id="rId10"/>
    <p:sldId id="684" r:id="rId11"/>
    <p:sldId id="832" r:id="rId12"/>
    <p:sldId id="849" r:id="rId13"/>
    <p:sldId id="834" r:id="rId14"/>
    <p:sldId id="835" r:id="rId15"/>
    <p:sldId id="836" r:id="rId16"/>
    <p:sldId id="837" r:id="rId17"/>
    <p:sldId id="838" r:id="rId18"/>
    <p:sldId id="850" r:id="rId19"/>
    <p:sldId id="840" r:id="rId20"/>
    <p:sldId id="841" r:id="rId21"/>
    <p:sldId id="842" r:id="rId22"/>
    <p:sldId id="843" r:id="rId23"/>
    <p:sldId id="844" r:id="rId24"/>
    <p:sldId id="851" r:id="rId25"/>
    <p:sldId id="846" r:id="rId26"/>
    <p:sldId id="847" r:id="rId27"/>
    <p:sldId id="848" r:id="rId28"/>
    <p:sldId id="257" r:id="rId29"/>
    <p:sldId id="831" r:id="rId30"/>
    <p:sldId id="261" r:id="rId31"/>
    <p:sldId id="262" r:id="rId32"/>
    <p:sldId id="258" r:id="rId33"/>
    <p:sldId id="263" r:id="rId34"/>
    <p:sldId id="264" r:id="rId35"/>
    <p:sldId id="259" r:id="rId36"/>
    <p:sldId id="265" r:id="rId37"/>
    <p:sldId id="266" r:id="rId38"/>
    <p:sldId id="260" r:id="rId39"/>
    <p:sldId id="267" r:id="rId40"/>
    <p:sldId id="268" r:id="rId41"/>
    <p:sldId id="269" r:id="rId42"/>
    <p:sldId id="271"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5" r:id="rId56"/>
    <p:sldId id="286" r:id="rId57"/>
    <p:sldId id="287" r:id="rId58"/>
    <p:sldId id="288" r:id="rId59"/>
    <p:sldId id="289" r:id="rId60"/>
    <p:sldId id="290" r:id="rId61"/>
    <p:sldId id="291" r:id="rId62"/>
    <p:sldId id="292" r:id="rId63"/>
    <p:sldId id="293" r:id="rId64"/>
    <p:sldId id="295" r:id="rId65"/>
    <p:sldId id="296" r:id="rId66"/>
    <p:sldId id="297" r:id="rId67"/>
    <p:sldId id="298" r:id="rId68"/>
    <p:sldId id="299" r:id="rId69"/>
    <p:sldId id="300" r:id="rId70"/>
    <p:sldId id="301" r:id="rId71"/>
    <p:sldId id="302" r:id="rId72"/>
    <p:sldId id="30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autoAdjust="0"/>
  </p:normalViewPr>
  <p:slideViewPr>
    <p:cSldViewPr snapToGrid="0">
      <p:cViewPr varScale="1">
        <p:scale>
          <a:sx n="72" d="100"/>
          <a:sy n="72" d="100"/>
        </p:scale>
        <p:origin x="65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01A11-BAD4-4F34-8094-3871203E39E1}"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DBD29-9A2B-484C-B4D2-03D7EB41974E}" type="slidenum">
              <a:rPr lang="en-US" smtClean="0"/>
              <a:t>‹#›</a:t>
            </a:fld>
            <a:endParaRPr lang="en-US"/>
          </a:p>
        </p:txBody>
      </p:sp>
    </p:spTree>
    <p:extLst>
      <p:ext uri="{BB962C8B-B14F-4D97-AF65-F5344CB8AC3E}">
        <p14:creationId xmlns:p14="http://schemas.microsoft.com/office/powerpoint/2010/main" val="396634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1" y="1114052"/>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797465"/>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956220"/>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9"/>
            <a:ext cx="11353803"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976532"/>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7260-EB8E-444D-B981-317321A87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6F08DF-4EA2-4075-9967-3B29BED7F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B4A083-9895-4905-AF0F-CB24B691411C}"/>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5" name="Footer Placeholder 4">
            <a:extLst>
              <a:ext uri="{FF2B5EF4-FFF2-40B4-BE49-F238E27FC236}">
                <a16:creationId xmlns:a16="http://schemas.microsoft.com/office/drawing/2014/main" id="{D081AE18-D69E-4795-948F-3DAADE32D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F61B5-E941-4F4E-BE56-1D6042A2FA36}"/>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41148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0E07-6A12-4FDB-9600-429C92249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05FF9-CDA7-4417-8BDB-D84C6315F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9445E-FC97-4A1E-BE07-1FB5766D5ED4}"/>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5" name="Footer Placeholder 4">
            <a:extLst>
              <a:ext uri="{FF2B5EF4-FFF2-40B4-BE49-F238E27FC236}">
                <a16:creationId xmlns:a16="http://schemas.microsoft.com/office/drawing/2014/main" id="{F4B36260-733B-44B9-AD38-94E98C25E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DED70-2702-42BB-B583-FCBB6687EFFB}"/>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307053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AC61-3140-4399-964F-C17EC5481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652851-2018-49DF-8D70-DBFCCE773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FA5B2C-9512-40FE-A6C2-F29CA6E2B91F}"/>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5" name="Footer Placeholder 4">
            <a:extLst>
              <a:ext uri="{FF2B5EF4-FFF2-40B4-BE49-F238E27FC236}">
                <a16:creationId xmlns:a16="http://schemas.microsoft.com/office/drawing/2014/main" id="{5E50D6D0-B919-4B7F-9E14-CF8C9F325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CAD02-6E96-42E1-8132-10BF67F0BB0C}"/>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1473811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5751-0A72-4891-AA8A-CE53B5547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9E8757-3F76-4D2F-98A6-ACA2322681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97B455-8F7F-4EE1-A598-7C43E7D72C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05DA8A-2CC5-41BD-9E3E-326D406D62EA}"/>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6" name="Footer Placeholder 5">
            <a:extLst>
              <a:ext uri="{FF2B5EF4-FFF2-40B4-BE49-F238E27FC236}">
                <a16:creationId xmlns:a16="http://schemas.microsoft.com/office/drawing/2014/main" id="{FCF421D3-CFB9-40AD-AD55-4B41C4D3C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AC6518-341C-4A41-B254-547D58A65674}"/>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331405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450D-5252-45CA-B5D9-3AC7FAD8F4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2DCC4F-27D4-4E0E-838C-DA440B623C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9A41B-C492-4FB5-A8EE-93CC57B13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31E664-AE28-4A6A-9899-E2F77DA51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D72A7-3D9C-4B55-BD5F-E84FF8FF0A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C06EC0-D181-40D4-8E48-3BC1FBC78E1C}"/>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8" name="Footer Placeholder 7">
            <a:extLst>
              <a:ext uri="{FF2B5EF4-FFF2-40B4-BE49-F238E27FC236}">
                <a16:creationId xmlns:a16="http://schemas.microsoft.com/office/drawing/2014/main" id="{A14C966A-EA60-45C0-8DB2-4CA0F189C4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A0D1C0-D884-46EA-9708-1547B74987BB}"/>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383495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173C-4C90-490F-8804-DC9F71D04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DDD9F9-7E94-4DC7-996D-B3F58C306D5B}"/>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4" name="Footer Placeholder 3">
            <a:extLst>
              <a:ext uri="{FF2B5EF4-FFF2-40B4-BE49-F238E27FC236}">
                <a16:creationId xmlns:a16="http://schemas.microsoft.com/office/drawing/2014/main" id="{53FC7C61-087D-4FE6-BF60-F5C300B53E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1EBC08-BB61-4935-AB94-FB0020B21AFC}"/>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4000336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6D71EE-56D4-41F1-BB6D-F08FF8E3A1D4}"/>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3" name="Footer Placeholder 2">
            <a:extLst>
              <a:ext uri="{FF2B5EF4-FFF2-40B4-BE49-F238E27FC236}">
                <a16:creationId xmlns:a16="http://schemas.microsoft.com/office/drawing/2014/main" id="{43676A08-2F80-42C0-9E89-C8A0DD69EB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22C37B-7CBB-41A2-8F66-F5BBAD01BDD8}"/>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2069632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F542-5425-4CDE-9344-C60F18CC1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61A77A-FE76-42C6-ACA8-259FBF9B87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BB6DE-6199-4E9E-A5D0-3AF1D2D78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E838E-DB9C-4917-9FD0-1ADBC6652F93}"/>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6" name="Footer Placeholder 5">
            <a:extLst>
              <a:ext uri="{FF2B5EF4-FFF2-40B4-BE49-F238E27FC236}">
                <a16:creationId xmlns:a16="http://schemas.microsoft.com/office/drawing/2014/main" id="{7300B455-4BD3-4DDF-AE9E-CBE2ACB3D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ABD73-1EAA-4632-AFD8-5B1308B35515}"/>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122264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487698"/>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B8DF-FB6B-4031-83FF-D49A01037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FC8429-7D6F-4DAA-A0F9-664DE40BB2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4C90E5-9666-4B3B-8C85-B79CE9780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513E0-456F-422D-AD73-53C96CEE3925}"/>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6" name="Footer Placeholder 5">
            <a:extLst>
              <a:ext uri="{FF2B5EF4-FFF2-40B4-BE49-F238E27FC236}">
                <a16:creationId xmlns:a16="http://schemas.microsoft.com/office/drawing/2014/main" id="{4AD8BFA8-3315-4DE9-9417-41234C856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9EEE1-B260-4512-B4FE-F554F1738BD3}"/>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938061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5BB5-11BA-4788-912B-6AC772803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43C66-EDD6-456D-9122-652BB55A2F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6858B-1417-4ED9-8742-73B17D48A95B}"/>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5" name="Footer Placeholder 4">
            <a:extLst>
              <a:ext uri="{FF2B5EF4-FFF2-40B4-BE49-F238E27FC236}">
                <a16:creationId xmlns:a16="http://schemas.microsoft.com/office/drawing/2014/main" id="{C55207BD-40DE-48F7-8DF8-F16DCA7BF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C29F9-6AB3-4894-8A94-ABDF20DCC696}"/>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3654046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0D89A-D106-4781-89C1-1D0789BAB1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729CE9-4EB0-4A43-A69C-FDEFF9418A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18ED8-B79B-460D-9234-39840315B132}"/>
              </a:ext>
            </a:extLst>
          </p:cNvPr>
          <p:cNvSpPr>
            <a:spLocks noGrp="1"/>
          </p:cNvSpPr>
          <p:nvPr>
            <p:ph type="dt" sz="half" idx="10"/>
          </p:nvPr>
        </p:nvSpPr>
        <p:spPr/>
        <p:txBody>
          <a:bodyPr/>
          <a:lstStyle/>
          <a:p>
            <a:fld id="{2D63C169-B497-434D-B715-7348FBF90AC2}" type="datetimeFigureOut">
              <a:rPr lang="en-US" smtClean="0"/>
              <a:t>10/2/2021</a:t>
            </a:fld>
            <a:endParaRPr lang="en-US"/>
          </a:p>
        </p:txBody>
      </p:sp>
      <p:sp>
        <p:nvSpPr>
          <p:cNvPr id="5" name="Footer Placeholder 4">
            <a:extLst>
              <a:ext uri="{FF2B5EF4-FFF2-40B4-BE49-F238E27FC236}">
                <a16:creationId xmlns:a16="http://schemas.microsoft.com/office/drawing/2014/main" id="{C0499178-382E-41D1-98B5-CF2592F77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9EE54-887C-4D33-BE09-3706D1BAA269}"/>
              </a:ext>
            </a:extLst>
          </p:cNvPr>
          <p:cNvSpPr>
            <a:spLocks noGrp="1"/>
          </p:cNvSpPr>
          <p:nvPr>
            <p:ph type="sldNum" sz="quarter" idx="12"/>
          </p:nvPr>
        </p:nvSpPr>
        <p:spPr/>
        <p:txBody>
          <a:bodyPr/>
          <a:lstStyle/>
          <a:p>
            <a:fld id="{CF2078F6-1ADF-431F-8267-BA348515DFC1}" type="slidenum">
              <a:rPr lang="en-US" smtClean="0"/>
              <a:t>‹#›</a:t>
            </a:fld>
            <a:endParaRPr lang="en-US"/>
          </a:p>
        </p:txBody>
      </p:sp>
    </p:spTree>
    <p:extLst>
      <p:ext uri="{BB962C8B-B14F-4D97-AF65-F5344CB8AC3E}">
        <p14:creationId xmlns:p14="http://schemas.microsoft.com/office/powerpoint/2010/main" val="241292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1" y="1114052"/>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908333"/>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624003"/>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1" y="1709742"/>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1"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74962"/>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35564"/>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441148"/>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319278"/>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812538"/>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1" y="1709742"/>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1"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639284"/>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711743"/>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898756"/>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325048"/>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9"/>
            <a:ext cx="11353803"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138387"/>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81230F-774F-41C6-AFC1-270215E21DD8}"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2725120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81230F-774F-41C6-AFC1-270215E21DD8}"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1526118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81230F-774F-41C6-AFC1-270215E21DD8}"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1917414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81230F-774F-41C6-AFC1-270215E21DD8}"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1953002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81230F-774F-41C6-AFC1-270215E21DD8}" type="datetimeFigureOut">
              <a:rPr lang="en-US" smtClean="0"/>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3428055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81230F-774F-41C6-AFC1-270215E21DD8}" type="datetimeFigureOut">
              <a:rPr lang="en-US" smtClean="0"/>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30857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754170"/>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1230F-774F-41C6-AFC1-270215E21DD8}" type="datetimeFigureOut">
              <a:rPr lang="en-US" smtClean="0"/>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75833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81230F-774F-41C6-AFC1-270215E21DD8}"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2101999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81230F-774F-41C6-AFC1-270215E21DD8}" type="datetimeFigureOut">
              <a:rPr lang="en-US" smtClean="0"/>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1706669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81230F-774F-41C6-AFC1-270215E21DD8}"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11306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81230F-774F-41C6-AFC1-270215E21DD8}" type="datetimeFigureOut">
              <a:rPr lang="en-US" smtClean="0"/>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164-0F6F-4F2A-859E-BD5C775E5DD3}" type="slidenum">
              <a:rPr lang="en-US" smtClean="0"/>
              <a:t>‹#›</a:t>
            </a:fld>
            <a:endParaRPr lang="en-US"/>
          </a:p>
        </p:txBody>
      </p:sp>
    </p:spTree>
    <p:extLst>
      <p:ext uri="{BB962C8B-B14F-4D97-AF65-F5344CB8AC3E}">
        <p14:creationId xmlns:p14="http://schemas.microsoft.com/office/powerpoint/2010/main" val="16254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144103"/>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256964"/>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99907"/>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831358"/>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10/2/2021</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1"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432059"/>
      </p:ext>
    </p:extLst>
  </p:cSld>
  <p:clrMapOvr>
    <a:masterClrMapping/>
  </p:clrMapOvr>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10/2/2021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91285246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ECAB20-A6CD-4B7F-B691-E8030BA3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CED62-CBE3-4021-9A07-13DE5E6DD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CD7E1-8476-4C1A-A10E-3B8A081B7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3C169-B497-434D-B715-7348FBF90AC2}" type="datetimeFigureOut">
              <a:rPr lang="en-US" smtClean="0"/>
              <a:t>10/2/2021</a:t>
            </a:fld>
            <a:endParaRPr lang="en-US"/>
          </a:p>
        </p:txBody>
      </p:sp>
      <p:sp>
        <p:nvSpPr>
          <p:cNvPr id="5" name="Footer Placeholder 4">
            <a:extLst>
              <a:ext uri="{FF2B5EF4-FFF2-40B4-BE49-F238E27FC236}">
                <a16:creationId xmlns:a16="http://schemas.microsoft.com/office/drawing/2014/main" id="{438B4EFB-FCE6-4F04-AEE0-9C03C208D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A2343B-D3F4-4C14-BD51-6A6984882F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078F6-1ADF-431F-8267-BA348515DFC1}" type="slidenum">
              <a:rPr lang="en-US" smtClean="0"/>
              <a:t>‹#›</a:t>
            </a:fld>
            <a:endParaRPr lang="en-US"/>
          </a:p>
        </p:txBody>
      </p:sp>
    </p:spTree>
    <p:extLst>
      <p:ext uri="{BB962C8B-B14F-4D97-AF65-F5344CB8AC3E}">
        <p14:creationId xmlns:p14="http://schemas.microsoft.com/office/powerpoint/2010/main" val="2597733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10/2/2021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1158296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10" advClick="0" advTm="30000">
        <p:fade/>
      </p:transition>
    </mc:Choice>
    <mc:Fallback xmlns="">
      <p:transition advClick="0" advTm="3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1230F-774F-41C6-AFC1-270215E21DD8}" type="datetimeFigureOut">
              <a:rPr lang="en-US" smtClean="0"/>
              <a:t>10/2/2021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E8164-0F6F-4F2A-859E-BD5C775E5DD3}" type="slidenum">
              <a:rPr lang="en-US" smtClean="0"/>
              <a:t>‹#›</a:t>
            </a:fld>
            <a:endParaRPr lang="en-US"/>
          </a:p>
        </p:txBody>
      </p:sp>
    </p:spTree>
    <p:extLst>
      <p:ext uri="{BB962C8B-B14F-4D97-AF65-F5344CB8AC3E}">
        <p14:creationId xmlns:p14="http://schemas.microsoft.com/office/powerpoint/2010/main" val="16894289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trees around it&#10;&#10;Description automatically generated with low confidence">
            <a:extLst>
              <a:ext uri="{FF2B5EF4-FFF2-40B4-BE49-F238E27FC236}">
                <a16:creationId xmlns:a16="http://schemas.microsoft.com/office/drawing/2014/main" id="{8176E47C-F7B0-4547-86F4-74DA8F86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095"/>
            <a:ext cx="12192000" cy="8286751"/>
          </a:xfrm>
          <a:prstGeom prst="rect">
            <a:avLst/>
          </a:prstGeom>
        </p:spPr>
      </p:pic>
      <p:sp>
        <p:nvSpPr>
          <p:cNvPr id="3" name="Title 1">
            <a:extLst>
              <a:ext uri="{FF2B5EF4-FFF2-40B4-BE49-F238E27FC236}">
                <a16:creationId xmlns:a16="http://schemas.microsoft.com/office/drawing/2014/main" id="{A9C9538B-DACA-49FD-BE74-39EF22B15087}"/>
              </a:ext>
            </a:extLst>
          </p:cNvPr>
          <p:cNvSpPr txBox="1">
            <a:spLocks/>
          </p:cNvSpPr>
          <p:nvPr/>
        </p:nvSpPr>
        <p:spPr>
          <a:xfrm>
            <a:off x="1411514" y="2519439"/>
            <a:ext cx="9144000" cy="402907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9F5"/>
                </a:solidFill>
                <a:effectLst/>
                <a:uLnTx/>
                <a:uFillTx/>
                <a:latin typeface="Univers"/>
                <a:ea typeface="+mj-ea"/>
                <a:cs typeface="+mj-cs"/>
              </a:rPr>
            </a:br>
            <a:r>
              <a:rPr kumimoji="0" lang="en-US" sz="4400" b="0" i="0" u="none" strike="noStrike" kern="1200" cap="none" spc="0" normalizeH="0" baseline="0" noProof="0" dirty="0">
                <a:ln>
                  <a:noFill/>
                </a:ln>
                <a:solidFill>
                  <a:srgbClr val="FFF9F5"/>
                </a:solidFill>
                <a:effectLst/>
                <a:uLnTx/>
                <a:uFillTx/>
                <a:latin typeface="Univers"/>
                <a:ea typeface="+mj-ea"/>
                <a:cs typeface="+mj-cs"/>
              </a:rPr>
              <a:t>WELCOME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9F5"/>
              </a:solidFill>
              <a:effectLst/>
              <a:uLnTx/>
              <a:uFillTx/>
              <a:latin typeface="Univers"/>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9F5"/>
                </a:solidFill>
                <a:effectLst/>
                <a:uLnTx/>
                <a:uFillTx/>
                <a:latin typeface="Univers"/>
                <a:ea typeface="+mj-ea"/>
                <a:cs typeface="+mj-cs"/>
              </a:rPr>
              <a:t>Allegany Baptist Church</a:t>
            </a:r>
            <a:br>
              <a:rPr kumimoji="0" lang="en-US" sz="4400" b="0" i="0" u="none" strike="noStrike" kern="1200" cap="none" spc="0" normalizeH="0" baseline="0" noProof="0" dirty="0">
                <a:ln>
                  <a:noFill/>
                </a:ln>
                <a:solidFill>
                  <a:srgbClr val="FFF9F5"/>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endParaRPr kumimoji="0" lang="en-US" sz="4000" b="0" i="0" u="none" strike="noStrike" kern="1200" cap="none" spc="0" normalizeH="0" baseline="0" noProof="0" dirty="0">
              <a:ln>
                <a:noFill/>
              </a:ln>
              <a:solidFill>
                <a:srgbClr val="FFFFFF"/>
              </a:solidFill>
              <a:effectLst/>
              <a:uLnTx/>
              <a:uFillTx/>
              <a:latin typeface="Univers"/>
              <a:ea typeface="+mj-ea"/>
              <a:cs typeface="+mj-cs"/>
            </a:endParaRPr>
          </a:p>
        </p:txBody>
      </p:sp>
    </p:spTree>
    <p:extLst>
      <p:ext uri="{BB962C8B-B14F-4D97-AF65-F5344CB8AC3E}">
        <p14:creationId xmlns:p14="http://schemas.microsoft.com/office/powerpoint/2010/main" val="15728139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p:txBody>
          <a:bodyPr>
            <a:normAutofit/>
          </a:bodyPr>
          <a:lstStyle/>
          <a:p>
            <a:pPr algn="ctr"/>
            <a:r>
              <a:rPr lang="en-US" sz="4900" dirty="0">
                <a:cs typeface="Calibri" panose="020F0502020204030204" pitchFamily="34" charset="0"/>
              </a:rPr>
              <a:t>ANNOUNCEMENTS</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838200" y="1921564"/>
            <a:ext cx="10515600" cy="4799345"/>
          </a:xfrm>
        </p:spPr>
        <p:txBody>
          <a:bodyPr>
            <a:noAutofit/>
          </a:bodyPr>
          <a:lstStyle/>
          <a:p>
            <a:r>
              <a:rPr lang="en-US" sz="4000" dirty="0">
                <a:solidFill>
                  <a:srgbClr val="222222"/>
                </a:solidFill>
                <a:effectLst/>
                <a:latin typeface="Calibri" panose="020F0502020204030204" pitchFamily="34" charset="0"/>
                <a:ea typeface="Times New Roman" panose="02020603050405020304" pitchFamily="18" charset="0"/>
              </a:rPr>
              <a:t>Rev. Mark Chapman and his wife Angela will be with us as a </a:t>
            </a:r>
            <a:r>
              <a:rPr lang="en-US" sz="4000" dirty="0">
                <a:solidFill>
                  <a:srgbClr val="222222"/>
                </a:solidFill>
                <a:latin typeface="Calibri" panose="020F0502020204030204" pitchFamily="34" charset="0"/>
                <a:ea typeface="Times New Roman" panose="02020603050405020304" pitchFamily="18" charset="0"/>
              </a:rPr>
              <a:t>pastoral candidate </a:t>
            </a:r>
            <a:r>
              <a:rPr lang="en-US" sz="4000" dirty="0">
                <a:solidFill>
                  <a:srgbClr val="222222"/>
                </a:solidFill>
                <a:effectLst/>
                <a:latin typeface="Calibri" panose="020F0502020204030204" pitchFamily="34" charset="0"/>
                <a:ea typeface="Times New Roman" panose="02020603050405020304" pitchFamily="18" charset="0"/>
              </a:rPr>
              <a:t>the week of October 24. Rev. Chapman will be speaking Sunday, October 24, Wednesday, October 27, and Sunday, October 31. Please be in prayer for the church and the Chapmans as we consider Rev. Chapman as our next pastor.</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0598543"/>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15CE-72B8-4BE3-9EF8-84646621407F}"/>
              </a:ext>
            </a:extLst>
          </p:cNvPr>
          <p:cNvSpPr>
            <a:spLocks noGrp="1"/>
          </p:cNvSpPr>
          <p:nvPr>
            <p:ph type="title"/>
          </p:nvPr>
        </p:nvSpPr>
        <p:spPr/>
        <p:txBody>
          <a:bodyPr>
            <a:normAutofit/>
          </a:bodyPr>
          <a:lstStyle/>
          <a:p>
            <a:pPr algn="ctr"/>
            <a:r>
              <a:rPr lang="en-US" sz="4900" dirty="0"/>
              <a:t>PRAYER OPPORTUNITIES </a:t>
            </a:r>
          </a:p>
        </p:txBody>
      </p:sp>
      <p:sp>
        <p:nvSpPr>
          <p:cNvPr id="3" name="Content Placeholder 2">
            <a:extLst>
              <a:ext uri="{FF2B5EF4-FFF2-40B4-BE49-F238E27FC236}">
                <a16:creationId xmlns:a16="http://schemas.microsoft.com/office/drawing/2014/main" id="{6C1E3EC8-4D27-4C1E-BA7B-0275DC034592}"/>
              </a:ext>
            </a:extLst>
          </p:cNvPr>
          <p:cNvSpPr>
            <a:spLocks noGrp="1"/>
          </p:cNvSpPr>
          <p:nvPr>
            <p:ph idx="1"/>
          </p:nvPr>
        </p:nvSpPr>
        <p:spPr>
          <a:xfrm>
            <a:off x="747487" y="1868741"/>
            <a:ext cx="10981764" cy="4351338"/>
          </a:xfrm>
        </p:spPr>
        <p:txBody>
          <a:bodyPr>
            <a:normAutofit/>
          </a:bodyPr>
          <a:lstStyle/>
          <a:p>
            <a:pPr marL="0" indent="0" algn="ctr">
              <a:buNone/>
            </a:pPr>
            <a:endParaRPr lang="en-US" sz="1600" dirty="0"/>
          </a:p>
          <a:p>
            <a:pPr marL="0" indent="0" algn="ctr">
              <a:buNone/>
            </a:pPr>
            <a:r>
              <a:rPr lang="en-US" sz="4400" dirty="0"/>
              <a:t>Thursday 9 am – Ladies Prayer Time</a:t>
            </a:r>
          </a:p>
          <a:p>
            <a:pPr marL="0" indent="0" algn="ctr">
              <a:buNone/>
            </a:pPr>
            <a:endParaRPr lang="en-US" sz="3600" dirty="0"/>
          </a:p>
          <a:p>
            <a:pPr marL="0" indent="0" algn="ctr">
              <a:buNone/>
            </a:pPr>
            <a:r>
              <a:rPr lang="en-US" sz="4400" dirty="0"/>
              <a:t>Wednesday 7 pm - Prayer Meeting </a:t>
            </a:r>
          </a:p>
          <a:p>
            <a:pPr marL="0" indent="0" algn="ctr">
              <a:buNone/>
            </a:pPr>
            <a:endParaRPr lang="en-US" sz="3600" dirty="0"/>
          </a:p>
          <a:p>
            <a:pPr marL="0" indent="0" algn="ctr">
              <a:buNone/>
            </a:pPr>
            <a:r>
              <a:rPr lang="en-US" sz="4400" dirty="0"/>
              <a:t>Sunday 9:30 am – All Church Prayer Time</a:t>
            </a:r>
          </a:p>
          <a:p>
            <a:pPr algn="ctr"/>
            <a:endParaRPr lang="en-US" dirty="0"/>
          </a:p>
        </p:txBody>
      </p:sp>
    </p:spTree>
    <p:extLst>
      <p:ext uri="{BB962C8B-B14F-4D97-AF65-F5344CB8AC3E}">
        <p14:creationId xmlns:p14="http://schemas.microsoft.com/office/powerpoint/2010/main" val="2583570012"/>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p:txBody>
          <a:bodyPr>
            <a:normAutofit/>
          </a:bodyPr>
          <a:lstStyle/>
          <a:p>
            <a:pPr algn="ctr"/>
            <a:r>
              <a:rPr lang="en-US" sz="4900" dirty="0">
                <a:cs typeface="Calibri" panose="020F0502020204030204" pitchFamily="34" charset="0"/>
              </a:rPr>
              <a:t>PLEASE PRAY</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1209738" y="1867465"/>
            <a:ext cx="10144062" cy="4455880"/>
          </a:xfrm>
        </p:spPr>
        <p:txBody>
          <a:bodyPr>
            <a:normAutofit/>
          </a:bodyPr>
          <a:lstStyle/>
          <a:p>
            <a:r>
              <a:rPr lang="en-US" sz="4800" dirty="0">
                <a:latin typeface="Calibri" panose="020F0502020204030204" pitchFamily="34" charset="0"/>
                <a:cs typeface="Calibri" panose="020F0502020204030204" pitchFamily="34" charset="0"/>
              </a:rPr>
              <a:t>Rev. Mark Chapman – pastor candidate</a:t>
            </a:r>
          </a:p>
          <a:p>
            <a:r>
              <a:rPr lang="en-US" sz="4800" dirty="0">
                <a:latin typeface="Calibri" panose="020F0502020204030204" pitchFamily="34" charset="0"/>
                <a:cs typeface="Calibri" panose="020F0502020204030204" pitchFamily="34" charset="0"/>
              </a:rPr>
              <a:t>Missionaries Gary and Nancy Newhart – IGM, Rochester</a:t>
            </a:r>
          </a:p>
          <a:p>
            <a:r>
              <a:rPr lang="en-US" sz="4800" dirty="0">
                <a:latin typeface="Calibri" panose="020F0502020204030204" pitchFamily="34" charset="0"/>
                <a:cs typeface="Calibri" panose="020F0502020204030204" pitchFamily="34" charset="0"/>
              </a:rPr>
              <a:t>Decisions regarding church ministries</a:t>
            </a:r>
          </a:p>
        </p:txBody>
      </p:sp>
    </p:spTree>
    <p:extLst>
      <p:ext uri="{BB962C8B-B14F-4D97-AF65-F5344CB8AC3E}">
        <p14:creationId xmlns:p14="http://schemas.microsoft.com/office/powerpoint/2010/main" val="2917533536"/>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trees around it&#10;&#10;Description automatically generated with low confidence">
            <a:extLst>
              <a:ext uri="{FF2B5EF4-FFF2-40B4-BE49-F238E27FC236}">
                <a16:creationId xmlns:a16="http://schemas.microsoft.com/office/drawing/2014/main" id="{8176E47C-F7B0-4547-86F4-74DA8F86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095"/>
            <a:ext cx="12192000" cy="8286751"/>
          </a:xfrm>
          <a:prstGeom prst="rect">
            <a:avLst/>
          </a:prstGeom>
        </p:spPr>
      </p:pic>
      <p:sp>
        <p:nvSpPr>
          <p:cNvPr id="3" name="Title 1">
            <a:extLst>
              <a:ext uri="{FF2B5EF4-FFF2-40B4-BE49-F238E27FC236}">
                <a16:creationId xmlns:a16="http://schemas.microsoft.com/office/drawing/2014/main" id="{A9C9538B-DACA-49FD-BE74-39EF22B15087}"/>
              </a:ext>
            </a:extLst>
          </p:cNvPr>
          <p:cNvSpPr txBox="1">
            <a:spLocks/>
          </p:cNvSpPr>
          <p:nvPr/>
        </p:nvSpPr>
        <p:spPr>
          <a:xfrm>
            <a:off x="1411514" y="2547566"/>
            <a:ext cx="9144000" cy="402907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9F5"/>
                </a:solidFill>
                <a:effectLst/>
                <a:uLnTx/>
                <a:uFillTx/>
                <a:latin typeface="Univers"/>
                <a:ea typeface="+mj-ea"/>
                <a:cs typeface="+mj-cs"/>
              </a:rPr>
            </a:br>
            <a:r>
              <a:rPr kumimoji="0" lang="en-US" sz="4400" b="0" i="0" u="none" strike="noStrike" kern="1200" cap="none" spc="0" normalizeH="0" baseline="0" noProof="0" dirty="0">
                <a:ln>
                  <a:noFill/>
                </a:ln>
                <a:solidFill>
                  <a:srgbClr val="FFF9F5"/>
                </a:solidFill>
                <a:effectLst/>
                <a:uLnTx/>
                <a:uFillTx/>
                <a:latin typeface="Univers"/>
                <a:ea typeface="+mj-ea"/>
                <a:cs typeface="+mj-cs"/>
              </a:rPr>
              <a:t>WELCOME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9F5"/>
              </a:solidFill>
              <a:effectLst/>
              <a:uLnTx/>
              <a:uFillTx/>
              <a:latin typeface="Univers"/>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9F5"/>
                </a:solidFill>
                <a:effectLst/>
                <a:uLnTx/>
                <a:uFillTx/>
                <a:latin typeface="Univers"/>
                <a:ea typeface="+mj-ea"/>
                <a:cs typeface="+mj-cs"/>
              </a:rPr>
              <a:t>Allegany Baptist Church</a:t>
            </a:r>
            <a:br>
              <a:rPr kumimoji="0" lang="en-US" sz="4400" b="0" i="0" u="none" strike="noStrike" kern="1200" cap="none" spc="0" normalizeH="0" baseline="0" noProof="0" dirty="0">
                <a:ln>
                  <a:noFill/>
                </a:ln>
                <a:solidFill>
                  <a:srgbClr val="FFF9F5"/>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endParaRPr kumimoji="0" lang="en-US" sz="4000" b="0" i="0" u="none" strike="noStrike" kern="1200" cap="none" spc="0" normalizeH="0" baseline="0" noProof="0" dirty="0">
              <a:ln>
                <a:noFill/>
              </a:ln>
              <a:solidFill>
                <a:srgbClr val="FFFFFF"/>
              </a:solidFill>
              <a:effectLst/>
              <a:uLnTx/>
              <a:uFillTx/>
              <a:latin typeface="Univers"/>
              <a:ea typeface="+mj-ea"/>
              <a:cs typeface="+mj-cs"/>
            </a:endParaRPr>
          </a:p>
        </p:txBody>
      </p:sp>
    </p:spTree>
    <p:extLst>
      <p:ext uri="{BB962C8B-B14F-4D97-AF65-F5344CB8AC3E}">
        <p14:creationId xmlns:p14="http://schemas.microsoft.com/office/powerpoint/2010/main" val="2027051832"/>
      </p:ext>
    </p:extLst>
  </p:cSld>
  <p:clrMapOvr>
    <a:masterClrMapping/>
  </p:clrMapOvr>
  <mc:AlternateContent xmlns:mc="http://schemas.openxmlformats.org/markup-compatibility/2006" xmlns:p14="http://schemas.microsoft.com/office/powerpoint/2010/main">
    <mc:Choice Requires="p14">
      <p:transition p14:dur="10" advClick="0" advTm="15000">
        <p:fade/>
      </p:transition>
    </mc:Choice>
    <mc:Fallback xmlns="">
      <p:transition advClick="0"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6AE1A-70F4-4342-BA61-5DA678F662E3}"/>
              </a:ext>
            </a:extLst>
          </p:cNvPr>
          <p:cNvSpPr>
            <a:spLocks noGrp="1"/>
          </p:cNvSpPr>
          <p:nvPr>
            <p:ph idx="1"/>
          </p:nvPr>
        </p:nvSpPr>
        <p:spPr>
          <a:xfrm>
            <a:off x="763400" y="587229"/>
            <a:ext cx="10590403" cy="5589734"/>
          </a:xfrm>
        </p:spPr>
        <p:txBody>
          <a:bodyPr>
            <a:normAutofit fontScale="92500" lnSpcReduction="10000"/>
          </a:bodyPr>
          <a:lstStyle/>
          <a:p>
            <a:pPr marL="0" indent="0" algn="ctr">
              <a:spcBef>
                <a:spcPct val="0"/>
              </a:spcBef>
              <a:buNone/>
            </a:pPr>
            <a:r>
              <a:rPr lang="en-US" sz="5300" dirty="0">
                <a:latin typeface="+mj-lt"/>
                <a:ea typeface="+mj-ea"/>
                <a:cs typeface="+mj-cs"/>
              </a:rPr>
              <a:t>CURRENT</a:t>
            </a:r>
            <a:r>
              <a:rPr lang="en-US" sz="4900" dirty="0">
                <a:latin typeface="+mj-lt"/>
                <a:ea typeface="+mj-ea"/>
                <a:cs typeface="+mj-cs"/>
              </a:rPr>
              <a:t> </a:t>
            </a:r>
            <a:r>
              <a:rPr lang="en-US" sz="5300" dirty="0">
                <a:latin typeface="+mj-lt"/>
                <a:ea typeface="+mj-ea"/>
                <a:cs typeface="+mj-cs"/>
              </a:rPr>
              <a:t>SERVICES</a:t>
            </a:r>
          </a:p>
          <a:p>
            <a:pPr marL="0" indent="0">
              <a:spcBef>
                <a:spcPct val="0"/>
              </a:spcBef>
              <a:buNone/>
            </a:pPr>
            <a:r>
              <a:rPr lang="en-US" sz="4800" dirty="0">
                <a:latin typeface="Calibri" panose="020F0502020204030204" pitchFamily="34" charset="0"/>
                <a:cs typeface="Calibri" panose="020F0502020204030204" pitchFamily="34" charset="0"/>
              </a:rPr>
              <a:t>		      </a:t>
            </a:r>
          </a:p>
          <a:p>
            <a:pPr marL="0" indent="0">
              <a:spcBef>
                <a:spcPct val="0"/>
              </a:spcBef>
              <a:buNone/>
            </a:pPr>
            <a:r>
              <a:rPr lang="en-US" sz="4800" dirty="0">
                <a:latin typeface="Calibri" panose="020F0502020204030204" pitchFamily="34" charset="0"/>
                <a:cs typeface="Calibri" panose="020F0502020204030204" pitchFamily="34" charset="0"/>
              </a:rPr>
              <a:t>			   Sunday – 10 am</a:t>
            </a:r>
          </a:p>
          <a:p>
            <a:pPr marL="0" indent="0" algn="ctr">
              <a:spcBef>
                <a:spcPct val="0"/>
              </a:spcBef>
              <a:buNone/>
            </a:pPr>
            <a:r>
              <a:rPr lang="en-US" sz="4000" dirty="0">
                <a:latin typeface="Calibri" panose="020F0502020204030204" pitchFamily="34" charset="0"/>
                <a:cs typeface="Calibri" panose="020F0502020204030204" pitchFamily="34" charset="0"/>
              </a:rPr>
              <a:t>(Junior Church during service)</a:t>
            </a:r>
          </a:p>
          <a:p>
            <a:pPr marL="0" indent="0" algn="ctr">
              <a:buNone/>
            </a:pPr>
            <a:endParaRPr lang="en-US" sz="1900" dirty="0">
              <a:latin typeface="Calibri" panose="020F0502020204030204" pitchFamily="34" charset="0"/>
              <a:cs typeface="Calibri" panose="020F0502020204030204" pitchFamily="34" charset="0"/>
            </a:endParaRPr>
          </a:p>
          <a:p>
            <a:pPr marL="0" indent="0" algn="ctr">
              <a:buNone/>
            </a:pPr>
            <a:r>
              <a:rPr lang="en-US" sz="4800" dirty="0">
                <a:latin typeface="Calibri" panose="020F0502020204030204" pitchFamily="34" charset="0"/>
                <a:cs typeface="Calibri" panose="020F0502020204030204" pitchFamily="34" charset="0"/>
              </a:rPr>
              <a:t>Wednesday – 7 pm</a:t>
            </a:r>
          </a:p>
          <a:p>
            <a:pPr marL="0" indent="0">
              <a:buNone/>
            </a:pPr>
            <a:endParaRPr lang="en-US" sz="4800" dirty="0">
              <a:latin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cs typeface="Calibri" panose="020F0502020204030204" pitchFamily="34" charset="0"/>
              </a:rPr>
              <a:t>		There is no Sunday School or </a:t>
            </a:r>
          </a:p>
          <a:p>
            <a:pPr marL="0" indent="0">
              <a:buNone/>
            </a:pPr>
            <a:r>
              <a:rPr lang="en-US" sz="4800" dirty="0">
                <a:latin typeface="Calibri" panose="020F0502020204030204" pitchFamily="34" charset="0"/>
                <a:cs typeface="Calibri" panose="020F0502020204030204" pitchFamily="34" charset="0"/>
              </a:rPr>
              <a:t>		evening service at this time.</a:t>
            </a:r>
          </a:p>
          <a:p>
            <a:endParaRPr lang="en-US" sz="4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185511590"/>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a:xfrm>
            <a:off x="838200" y="73583"/>
            <a:ext cx="10515600" cy="1325563"/>
          </a:xfrm>
        </p:spPr>
        <p:txBody>
          <a:bodyPr>
            <a:normAutofit/>
          </a:bodyPr>
          <a:lstStyle/>
          <a:p>
            <a:pPr algn="ctr"/>
            <a:r>
              <a:rPr lang="en-US" sz="4900" dirty="0">
                <a:cs typeface="Calibri" panose="020F0502020204030204" pitchFamily="34" charset="0"/>
              </a:rPr>
              <a:t>ANNOUNCEMENTS</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838200" y="1391476"/>
            <a:ext cx="10515600" cy="4799345"/>
          </a:xfrm>
        </p:spPr>
        <p:txBody>
          <a:bodyPr>
            <a:noAutofit/>
          </a:bodyPr>
          <a:lstStyle/>
          <a:p>
            <a:r>
              <a:rPr lang="en-US" sz="4000" dirty="0">
                <a:latin typeface="Calibri" panose="020F0502020204030204" pitchFamily="34" charset="0"/>
                <a:cs typeface="Calibri" panose="020F0502020204030204" pitchFamily="34" charset="0"/>
              </a:rPr>
              <a:t>Today is the last opportunity to give a love gift for Pastor Allan </a:t>
            </a:r>
            <a:r>
              <a:rPr lang="en-US" sz="4000" dirty="0" err="1">
                <a:latin typeface="Calibri" panose="020F0502020204030204" pitchFamily="34" charset="0"/>
                <a:cs typeface="Calibri" panose="020F0502020204030204" pitchFamily="34" charset="0"/>
              </a:rPr>
              <a:t>Maina</a:t>
            </a:r>
            <a:r>
              <a:rPr lang="en-US" sz="4000" dirty="0">
                <a:latin typeface="Calibri" panose="020F0502020204030204" pitchFamily="34" charset="0"/>
                <a:cs typeface="Calibri" panose="020F0502020204030204" pitchFamily="34" charset="0"/>
              </a:rPr>
              <a:t>, IGM national pastor from Kenya, who spoke a couple of weeks ago. To participate please write “</a:t>
            </a:r>
            <a:r>
              <a:rPr lang="en-US" sz="4000" dirty="0" err="1">
                <a:latin typeface="Calibri" panose="020F0502020204030204" pitchFamily="34" charset="0"/>
                <a:cs typeface="Calibri" panose="020F0502020204030204" pitchFamily="34" charset="0"/>
              </a:rPr>
              <a:t>Maina</a:t>
            </a:r>
            <a:r>
              <a:rPr lang="en-US" sz="4000" dirty="0">
                <a:latin typeface="Calibri" panose="020F0502020204030204" pitchFamily="34" charset="0"/>
                <a:cs typeface="Calibri" panose="020F0502020204030204" pitchFamily="34" charset="0"/>
              </a:rPr>
              <a:t>” on the offering envelope.</a:t>
            </a:r>
          </a:p>
          <a:p>
            <a:r>
              <a:rPr lang="en-US" sz="4000" dirty="0">
                <a:solidFill>
                  <a:srgbClr val="222222"/>
                </a:solidFill>
                <a:effectLst/>
                <a:latin typeface="Calibri" panose="020F0502020204030204" pitchFamily="34" charset="0"/>
                <a:ea typeface="Times New Roman" panose="02020603050405020304" pitchFamily="18" charset="0"/>
              </a:rPr>
              <a:t>Operation Christmas Child is still in need of $160 for postage for about 40 boxes. Use the Operation Christmas Child envelopes and make checks payable to Samaritans Purse.</a:t>
            </a:r>
            <a:endParaRPr lang="en-US" sz="4000" dirty="0">
              <a:latin typeface="Calibri" panose="020F0502020204030204" pitchFamily="34" charset="0"/>
              <a:cs typeface="Calibri" panose="020F0502020204030204" pitchFamily="34" charset="0"/>
            </a:endParaRPr>
          </a:p>
          <a:p>
            <a:pPr marL="0" indent="0">
              <a:buNone/>
            </a:pP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927021"/>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p:txBody>
          <a:bodyPr>
            <a:normAutofit/>
          </a:bodyPr>
          <a:lstStyle/>
          <a:p>
            <a:pPr algn="ctr"/>
            <a:r>
              <a:rPr lang="en-US" sz="4900" dirty="0">
                <a:cs typeface="Calibri" panose="020F0502020204030204" pitchFamily="34" charset="0"/>
              </a:rPr>
              <a:t>ANNOUNCEMENTS</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838200" y="1921564"/>
            <a:ext cx="10515600" cy="4799345"/>
          </a:xfrm>
        </p:spPr>
        <p:txBody>
          <a:bodyPr>
            <a:noAutofit/>
          </a:bodyPr>
          <a:lstStyle/>
          <a:p>
            <a:r>
              <a:rPr lang="en-US" sz="4000" dirty="0">
                <a:solidFill>
                  <a:srgbClr val="222222"/>
                </a:solidFill>
                <a:effectLst/>
                <a:latin typeface="Calibri" panose="020F0502020204030204" pitchFamily="34" charset="0"/>
                <a:ea typeface="Times New Roman" panose="02020603050405020304" pitchFamily="18" charset="0"/>
              </a:rPr>
              <a:t>Rev. Mark Chapman and his wife Angela will be with us as a </a:t>
            </a:r>
            <a:r>
              <a:rPr lang="en-US" sz="4000" dirty="0">
                <a:solidFill>
                  <a:srgbClr val="222222"/>
                </a:solidFill>
                <a:latin typeface="Calibri" panose="020F0502020204030204" pitchFamily="34" charset="0"/>
                <a:ea typeface="Times New Roman" panose="02020603050405020304" pitchFamily="18" charset="0"/>
              </a:rPr>
              <a:t>pastoral candidate </a:t>
            </a:r>
            <a:r>
              <a:rPr lang="en-US" sz="4000" dirty="0">
                <a:solidFill>
                  <a:srgbClr val="222222"/>
                </a:solidFill>
                <a:effectLst/>
                <a:latin typeface="Calibri" panose="020F0502020204030204" pitchFamily="34" charset="0"/>
                <a:ea typeface="Times New Roman" panose="02020603050405020304" pitchFamily="18" charset="0"/>
              </a:rPr>
              <a:t>the week of October 24. Rev. Chapman will be speaking Sunday, October 24, Wednesday, October 27, and Sunday, October 31. Please be in prayer for the church and the Chapmans as we consider Rev. Chapman as our next pastor.</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8322688"/>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15CE-72B8-4BE3-9EF8-84646621407F}"/>
              </a:ext>
            </a:extLst>
          </p:cNvPr>
          <p:cNvSpPr>
            <a:spLocks noGrp="1"/>
          </p:cNvSpPr>
          <p:nvPr>
            <p:ph type="title"/>
          </p:nvPr>
        </p:nvSpPr>
        <p:spPr/>
        <p:txBody>
          <a:bodyPr>
            <a:normAutofit/>
          </a:bodyPr>
          <a:lstStyle/>
          <a:p>
            <a:pPr algn="ctr"/>
            <a:r>
              <a:rPr lang="en-US" sz="4900" dirty="0"/>
              <a:t>PRAYER OPPORTUNITIES </a:t>
            </a:r>
          </a:p>
        </p:txBody>
      </p:sp>
      <p:sp>
        <p:nvSpPr>
          <p:cNvPr id="3" name="Content Placeholder 2">
            <a:extLst>
              <a:ext uri="{FF2B5EF4-FFF2-40B4-BE49-F238E27FC236}">
                <a16:creationId xmlns:a16="http://schemas.microsoft.com/office/drawing/2014/main" id="{6C1E3EC8-4D27-4C1E-BA7B-0275DC034592}"/>
              </a:ext>
            </a:extLst>
          </p:cNvPr>
          <p:cNvSpPr>
            <a:spLocks noGrp="1"/>
          </p:cNvSpPr>
          <p:nvPr>
            <p:ph idx="1"/>
          </p:nvPr>
        </p:nvSpPr>
        <p:spPr>
          <a:xfrm>
            <a:off x="747487" y="1868741"/>
            <a:ext cx="10981764" cy="4351338"/>
          </a:xfrm>
        </p:spPr>
        <p:txBody>
          <a:bodyPr>
            <a:normAutofit/>
          </a:bodyPr>
          <a:lstStyle/>
          <a:p>
            <a:pPr marL="0" indent="0" algn="ctr">
              <a:buNone/>
            </a:pPr>
            <a:endParaRPr lang="en-US" sz="1600" dirty="0"/>
          </a:p>
          <a:p>
            <a:pPr marL="0" indent="0" algn="ctr">
              <a:buNone/>
            </a:pPr>
            <a:r>
              <a:rPr lang="en-US" sz="4400" dirty="0"/>
              <a:t>Thursday 9 am – Ladies Prayer Time</a:t>
            </a:r>
          </a:p>
          <a:p>
            <a:pPr marL="0" indent="0" algn="ctr">
              <a:buNone/>
            </a:pPr>
            <a:endParaRPr lang="en-US" sz="3600" dirty="0"/>
          </a:p>
          <a:p>
            <a:pPr marL="0" indent="0" algn="ctr">
              <a:buNone/>
            </a:pPr>
            <a:r>
              <a:rPr lang="en-US" sz="4400" dirty="0"/>
              <a:t>Wednesday 7 pm - Prayer Meeting </a:t>
            </a:r>
          </a:p>
          <a:p>
            <a:pPr marL="0" indent="0" algn="ctr">
              <a:buNone/>
            </a:pPr>
            <a:endParaRPr lang="en-US" sz="3600" dirty="0"/>
          </a:p>
          <a:p>
            <a:pPr marL="0" indent="0" algn="ctr">
              <a:buNone/>
            </a:pPr>
            <a:r>
              <a:rPr lang="en-US" sz="4400" dirty="0"/>
              <a:t>Sunday 9:30 am – All Church Prayer Time</a:t>
            </a:r>
          </a:p>
          <a:p>
            <a:pPr algn="ctr"/>
            <a:endParaRPr lang="en-US" dirty="0"/>
          </a:p>
        </p:txBody>
      </p:sp>
    </p:spTree>
    <p:extLst>
      <p:ext uri="{BB962C8B-B14F-4D97-AF65-F5344CB8AC3E}">
        <p14:creationId xmlns:p14="http://schemas.microsoft.com/office/powerpoint/2010/main" val="2855152881"/>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p:txBody>
          <a:bodyPr>
            <a:normAutofit/>
          </a:bodyPr>
          <a:lstStyle/>
          <a:p>
            <a:pPr algn="ctr"/>
            <a:r>
              <a:rPr lang="en-US" sz="4900" dirty="0">
                <a:cs typeface="Calibri" panose="020F0502020204030204" pitchFamily="34" charset="0"/>
              </a:rPr>
              <a:t>PLEASE PRAY</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1209738" y="1867465"/>
            <a:ext cx="10144062" cy="4455880"/>
          </a:xfrm>
        </p:spPr>
        <p:txBody>
          <a:bodyPr>
            <a:normAutofit/>
          </a:bodyPr>
          <a:lstStyle/>
          <a:p>
            <a:r>
              <a:rPr lang="en-US" sz="4800" dirty="0">
                <a:latin typeface="Calibri" panose="020F0502020204030204" pitchFamily="34" charset="0"/>
                <a:cs typeface="Calibri" panose="020F0502020204030204" pitchFamily="34" charset="0"/>
              </a:rPr>
              <a:t>Rev. Mark Chapman – pastor candidate</a:t>
            </a:r>
          </a:p>
          <a:p>
            <a:r>
              <a:rPr lang="en-US" sz="4800" dirty="0">
                <a:latin typeface="Calibri" panose="020F0502020204030204" pitchFamily="34" charset="0"/>
                <a:cs typeface="Calibri" panose="020F0502020204030204" pitchFamily="34" charset="0"/>
              </a:rPr>
              <a:t>Missionaries Gary and Nancy Newhart – IGM, Rochester</a:t>
            </a:r>
          </a:p>
          <a:p>
            <a:r>
              <a:rPr lang="en-US" sz="4800" dirty="0">
                <a:latin typeface="Calibri" panose="020F0502020204030204" pitchFamily="34" charset="0"/>
                <a:cs typeface="Calibri" panose="020F0502020204030204" pitchFamily="34" charset="0"/>
              </a:rPr>
              <a:t>Decisions regarding church ministries</a:t>
            </a:r>
          </a:p>
        </p:txBody>
      </p:sp>
    </p:spTree>
    <p:extLst>
      <p:ext uri="{BB962C8B-B14F-4D97-AF65-F5344CB8AC3E}">
        <p14:creationId xmlns:p14="http://schemas.microsoft.com/office/powerpoint/2010/main" val="3592316857"/>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trees around it&#10;&#10;Description automatically generated with low confidence">
            <a:extLst>
              <a:ext uri="{FF2B5EF4-FFF2-40B4-BE49-F238E27FC236}">
                <a16:creationId xmlns:a16="http://schemas.microsoft.com/office/drawing/2014/main" id="{8176E47C-F7B0-4547-86F4-74DA8F86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095"/>
            <a:ext cx="12192000" cy="8286751"/>
          </a:xfrm>
          <a:prstGeom prst="rect">
            <a:avLst/>
          </a:prstGeom>
        </p:spPr>
      </p:pic>
      <p:sp>
        <p:nvSpPr>
          <p:cNvPr id="3" name="Title 1">
            <a:extLst>
              <a:ext uri="{FF2B5EF4-FFF2-40B4-BE49-F238E27FC236}">
                <a16:creationId xmlns:a16="http://schemas.microsoft.com/office/drawing/2014/main" id="{A9C9538B-DACA-49FD-BE74-39EF22B15087}"/>
              </a:ext>
            </a:extLst>
          </p:cNvPr>
          <p:cNvSpPr txBox="1">
            <a:spLocks/>
          </p:cNvSpPr>
          <p:nvPr/>
        </p:nvSpPr>
        <p:spPr>
          <a:xfrm>
            <a:off x="1411514" y="2547566"/>
            <a:ext cx="9144000" cy="402907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9F5"/>
                </a:solidFill>
                <a:effectLst/>
                <a:uLnTx/>
                <a:uFillTx/>
                <a:latin typeface="Univers"/>
                <a:ea typeface="+mj-ea"/>
                <a:cs typeface="+mj-cs"/>
              </a:rPr>
            </a:br>
            <a:r>
              <a:rPr kumimoji="0" lang="en-US" sz="4400" b="0" i="0" u="none" strike="noStrike" kern="1200" cap="none" spc="0" normalizeH="0" baseline="0" noProof="0" dirty="0">
                <a:ln>
                  <a:noFill/>
                </a:ln>
                <a:solidFill>
                  <a:srgbClr val="FFF9F5"/>
                </a:solidFill>
                <a:effectLst/>
                <a:uLnTx/>
                <a:uFillTx/>
                <a:latin typeface="Univers"/>
                <a:ea typeface="+mj-ea"/>
                <a:cs typeface="+mj-cs"/>
              </a:rPr>
              <a:t>WELCOME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9F5"/>
              </a:solidFill>
              <a:effectLst/>
              <a:uLnTx/>
              <a:uFillTx/>
              <a:latin typeface="Univers"/>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9F5"/>
                </a:solidFill>
                <a:effectLst/>
                <a:uLnTx/>
                <a:uFillTx/>
                <a:latin typeface="Univers"/>
                <a:ea typeface="+mj-ea"/>
                <a:cs typeface="+mj-cs"/>
              </a:rPr>
              <a:t>Allegany Baptist Church</a:t>
            </a:r>
            <a:br>
              <a:rPr kumimoji="0" lang="en-US" sz="4400" b="0" i="0" u="none" strike="noStrike" kern="1200" cap="none" spc="0" normalizeH="0" baseline="0" noProof="0" dirty="0">
                <a:ln>
                  <a:noFill/>
                </a:ln>
                <a:solidFill>
                  <a:srgbClr val="FFF9F5"/>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endParaRPr kumimoji="0" lang="en-US" sz="4000" b="0" i="0" u="none" strike="noStrike" kern="1200" cap="none" spc="0" normalizeH="0" baseline="0" noProof="0" dirty="0">
              <a:ln>
                <a:noFill/>
              </a:ln>
              <a:solidFill>
                <a:srgbClr val="FFFFFF"/>
              </a:solidFill>
              <a:effectLst/>
              <a:uLnTx/>
              <a:uFillTx/>
              <a:latin typeface="Univers"/>
              <a:ea typeface="+mj-ea"/>
              <a:cs typeface="+mj-cs"/>
            </a:endParaRPr>
          </a:p>
        </p:txBody>
      </p:sp>
    </p:spTree>
    <p:extLst>
      <p:ext uri="{BB962C8B-B14F-4D97-AF65-F5344CB8AC3E}">
        <p14:creationId xmlns:p14="http://schemas.microsoft.com/office/powerpoint/2010/main" val="751589774"/>
      </p:ext>
    </p:extLst>
  </p:cSld>
  <p:clrMapOvr>
    <a:masterClrMapping/>
  </p:clrMapOvr>
  <mc:AlternateContent xmlns:mc="http://schemas.openxmlformats.org/markup-compatibility/2006" xmlns:p14="http://schemas.microsoft.com/office/powerpoint/2010/main">
    <mc:Choice Requires="p14">
      <p:transition p14:dur="10" advClick="0" advTm="15000">
        <p:fade/>
      </p:transition>
    </mc:Choice>
    <mc:Fallback xmlns="">
      <p:transition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6AE1A-70F4-4342-BA61-5DA678F662E3}"/>
              </a:ext>
            </a:extLst>
          </p:cNvPr>
          <p:cNvSpPr>
            <a:spLocks noGrp="1"/>
          </p:cNvSpPr>
          <p:nvPr>
            <p:ph idx="1"/>
          </p:nvPr>
        </p:nvSpPr>
        <p:spPr>
          <a:xfrm>
            <a:off x="763400" y="587229"/>
            <a:ext cx="10590403" cy="5589734"/>
          </a:xfrm>
        </p:spPr>
        <p:txBody>
          <a:bodyPr>
            <a:normAutofit fontScale="92500" lnSpcReduction="10000"/>
          </a:bodyPr>
          <a:lstStyle/>
          <a:p>
            <a:pPr marL="0" indent="0" algn="ctr">
              <a:spcBef>
                <a:spcPct val="0"/>
              </a:spcBef>
              <a:buNone/>
            </a:pPr>
            <a:r>
              <a:rPr lang="en-US" sz="5300" dirty="0">
                <a:latin typeface="+mj-lt"/>
                <a:ea typeface="+mj-ea"/>
                <a:cs typeface="+mj-cs"/>
              </a:rPr>
              <a:t>CURRENT</a:t>
            </a:r>
            <a:r>
              <a:rPr lang="en-US" sz="4900" dirty="0">
                <a:latin typeface="+mj-lt"/>
                <a:ea typeface="+mj-ea"/>
                <a:cs typeface="+mj-cs"/>
              </a:rPr>
              <a:t> </a:t>
            </a:r>
            <a:r>
              <a:rPr lang="en-US" sz="5300" dirty="0">
                <a:latin typeface="+mj-lt"/>
                <a:ea typeface="+mj-ea"/>
                <a:cs typeface="+mj-cs"/>
              </a:rPr>
              <a:t>SERVICES</a:t>
            </a:r>
          </a:p>
          <a:p>
            <a:pPr marL="0" indent="0">
              <a:spcBef>
                <a:spcPct val="0"/>
              </a:spcBef>
              <a:buNone/>
            </a:pPr>
            <a:r>
              <a:rPr lang="en-US" sz="4800" dirty="0">
                <a:latin typeface="Calibri" panose="020F0502020204030204" pitchFamily="34" charset="0"/>
                <a:cs typeface="Calibri" panose="020F0502020204030204" pitchFamily="34" charset="0"/>
              </a:rPr>
              <a:t>		      </a:t>
            </a:r>
          </a:p>
          <a:p>
            <a:pPr marL="0" indent="0">
              <a:spcBef>
                <a:spcPct val="0"/>
              </a:spcBef>
              <a:buNone/>
            </a:pPr>
            <a:r>
              <a:rPr lang="en-US" sz="4800" dirty="0">
                <a:latin typeface="Calibri" panose="020F0502020204030204" pitchFamily="34" charset="0"/>
                <a:cs typeface="Calibri" panose="020F0502020204030204" pitchFamily="34" charset="0"/>
              </a:rPr>
              <a:t>			   Sunday – 10 am</a:t>
            </a:r>
          </a:p>
          <a:p>
            <a:pPr marL="0" indent="0" algn="ctr">
              <a:spcBef>
                <a:spcPct val="0"/>
              </a:spcBef>
              <a:buNone/>
            </a:pPr>
            <a:r>
              <a:rPr lang="en-US" sz="4000" dirty="0">
                <a:latin typeface="Calibri" panose="020F0502020204030204" pitchFamily="34" charset="0"/>
                <a:cs typeface="Calibri" panose="020F0502020204030204" pitchFamily="34" charset="0"/>
              </a:rPr>
              <a:t>(Junior Church during service)</a:t>
            </a:r>
          </a:p>
          <a:p>
            <a:pPr marL="0" indent="0" algn="ctr">
              <a:buNone/>
            </a:pPr>
            <a:endParaRPr lang="en-US" sz="1900" dirty="0">
              <a:latin typeface="Calibri" panose="020F0502020204030204" pitchFamily="34" charset="0"/>
              <a:cs typeface="Calibri" panose="020F0502020204030204" pitchFamily="34" charset="0"/>
            </a:endParaRPr>
          </a:p>
          <a:p>
            <a:pPr marL="0" indent="0" algn="ctr">
              <a:buNone/>
            </a:pPr>
            <a:r>
              <a:rPr lang="en-US" sz="4800" dirty="0">
                <a:latin typeface="Calibri" panose="020F0502020204030204" pitchFamily="34" charset="0"/>
                <a:cs typeface="Calibri" panose="020F0502020204030204" pitchFamily="34" charset="0"/>
              </a:rPr>
              <a:t>Wednesday – 7 pm</a:t>
            </a:r>
          </a:p>
          <a:p>
            <a:pPr marL="0" indent="0">
              <a:buNone/>
            </a:pPr>
            <a:endParaRPr lang="en-US" sz="4800" dirty="0">
              <a:latin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cs typeface="Calibri" panose="020F0502020204030204" pitchFamily="34" charset="0"/>
              </a:rPr>
              <a:t>		There is no Sunday School or </a:t>
            </a:r>
          </a:p>
          <a:p>
            <a:pPr marL="0" indent="0">
              <a:buNone/>
            </a:pPr>
            <a:r>
              <a:rPr lang="en-US" sz="4800" dirty="0">
                <a:latin typeface="Calibri" panose="020F0502020204030204" pitchFamily="34" charset="0"/>
                <a:cs typeface="Calibri" panose="020F0502020204030204" pitchFamily="34" charset="0"/>
              </a:rPr>
              <a:t>		evening service at this time.</a:t>
            </a:r>
          </a:p>
          <a:p>
            <a:endParaRPr lang="en-US" sz="4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973659213"/>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6AE1A-70F4-4342-BA61-5DA678F662E3}"/>
              </a:ext>
            </a:extLst>
          </p:cNvPr>
          <p:cNvSpPr>
            <a:spLocks noGrp="1"/>
          </p:cNvSpPr>
          <p:nvPr>
            <p:ph idx="1"/>
          </p:nvPr>
        </p:nvSpPr>
        <p:spPr>
          <a:xfrm>
            <a:off x="763400" y="587229"/>
            <a:ext cx="10590403" cy="5589734"/>
          </a:xfrm>
        </p:spPr>
        <p:txBody>
          <a:bodyPr>
            <a:normAutofit fontScale="92500" lnSpcReduction="10000"/>
          </a:bodyPr>
          <a:lstStyle/>
          <a:p>
            <a:pPr marL="0" indent="0" algn="ctr">
              <a:spcBef>
                <a:spcPct val="0"/>
              </a:spcBef>
              <a:buNone/>
            </a:pPr>
            <a:r>
              <a:rPr lang="en-US" sz="5300" dirty="0">
                <a:latin typeface="+mj-lt"/>
                <a:ea typeface="+mj-ea"/>
                <a:cs typeface="+mj-cs"/>
              </a:rPr>
              <a:t>CURRENT</a:t>
            </a:r>
            <a:r>
              <a:rPr lang="en-US" sz="4900" dirty="0">
                <a:latin typeface="+mj-lt"/>
                <a:ea typeface="+mj-ea"/>
                <a:cs typeface="+mj-cs"/>
              </a:rPr>
              <a:t> </a:t>
            </a:r>
            <a:r>
              <a:rPr lang="en-US" sz="5300" dirty="0">
                <a:latin typeface="+mj-lt"/>
                <a:ea typeface="+mj-ea"/>
                <a:cs typeface="+mj-cs"/>
              </a:rPr>
              <a:t>SERVICES</a:t>
            </a:r>
          </a:p>
          <a:p>
            <a:pPr marL="0" indent="0">
              <a:spcBef>
                <a:spcPct val="0"/>
              </a:spcBef>
              <a:buNone/>
            </a:pPr>
            <a:r>
              <a:rPr lang="en-US" sz="4800" dirty="0">
                <a:latin typeface="Calibri" panose="020F0502020204030204" pitchFamily="34" charset="0"/>
                <a:cs typeface="Calibri" panose="020F0502020204030204" pitchFamily="34" charset="0"/>
              </a:rPr>
              <a:t>		      </a:t>
            </a:r>
          </a:p>
          <a:p>
            <a:pPr marL="0" indent="0">
              <a:spcBef>
                <a:spcPct val="0"/>
              </a:spcBef>
              <a:buNone/>
            </a:pPr>
            <a:r>
              <a:rPr lang="en-US" sz="4800" dirty="0">
                <a:latin typeface="Calibri" panose="020F0502020204030204" pitchFamily="34" charset="0"/>
                <a:cs typeface="Calibri" panose="020F0502020204030204" pitchFamily="34" charset="0"/>
              </a:rPr>
              <a:t>			   Sunday – 10 am</a:t>
            </a:r>
          </a:p>
          <a:p>
            <a:pPr marL="0" indent="0" algn="ctr">
              <a:spcBef>
                <a:spcPct val="0"/>
              </a:spcBef>
              <a:buNone/>
            </a:pPr>
            <a:r>
              <a:rPr lang="en-US" sz="4000" dirty="0">
                <a:latin typeface="Calibri" panose="020F0502020204030204" pitchFamily="34" charset="0"/>
                <a:cs typeface="Calibri" panose="020F0502020204030204" pitchFamily="34" charset="0"/>
              </a:rPr>
              <a:t>(Junior Church during service)</a:t>
            </a:r>
          </a:p>
          <a:p>
            <a:pPr marL="0" indent="0" algn="ctr">
              <a:buNone/>
            </a:pPr>
            <a:endParaRPr lang="en-US" sz="1900" dirty="0">
              <a:latin typeface="Calibri" panose="020F0502020204030204" pitchFamily="34" charset="0"/>
              <a:cs typeface="Calibri" panose="020F0502020204030204" pitchFamily="34" charset="0"/>
            </a:endParaRPr>
          </a:p>
          <a:p>
            <a:pPr marL="0" indent="0" algn="ctr">
              <a:buNone/>
            </a:pPr>
            <a:r>
              <a:rPr lang="en-US" sz="4800" dirty="0">
                <a:latin typeface="Calibri" panose="020F0502020204030204" pitchFamily="34" charset="0"/>
                <a:cs typeface="Calibri" panose="020F0502020204030204" pitchFamily="34" charset="0"/>
              </a:rPr>
              <a:t>Wednesday – 7 pm</a:t>
            </a:r>
          </a:p>
          <a:p>
            <a:pPr marL="0" indent="0">
              <a:buNone/>
            </a:pPr>
            <a:endParaRPr lang="en-US" sz="4800" dirty="0">
              <a:latin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cs typeface="Calibri" panose="020F0502020204030204" pitchFamily="34" charset="0"/>
              </a:rPr>
              <a:t>		There is no Sunday School or </a:t>
            </a:r>
          </a:p>
          <a:p>
            <a:pPr marL="0" indent="0">
              <a:buNone/>
            </a:pPr>
            <a:r>
              <a:rPr lang="en-US" sz="4800" dirty="0">
                <a:latin typeface="Calibri" panose="020F0502020204030204" pitchFamily="34" charset="0"/>
                <a:cs typeface="Calibri" panose="020F0502020204030204" pitchFamily="34" charset="0"/>
              </a:rPr>
              <a:t>		evening service at this time.</a:t>
            </a:r>
          </a:p>
          <a:p>
            <a:endParaRPr lang="en-US" sz="4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773737025"/>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a:xfrm>
            <a:off x="838200" y="73583"/>
            <a:ext cx="10515600" cy="1325563"/>
          </a:xfrm>
        </p:spPr>
        <p:txBody>
          <a:bodyPr>
            <a:normAutofit/>
          </a:bodyPr>
          <a:lstStyle/>
          <a:p>
            <a:pPr algn="ctr"/>
            <a:r>
              <a:rPr lang="en-US" sz="4900" dirty="0">
                <a:cs typeface="Calibri" panose="020F0502020204030204" pitchFamily="34" charset="0"/>
              </a:rPr>
              <a:t>ANNOUNCEMENTS</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838200" y="1391476"/>
            <a:ext cx="10515600" cy="4799345"/>
          </a:xfrm>
        </p:spPr>
        <p:txBody>
          <a:bodyPr>
            <a:noAutofit/>
          </a:bodyPr>
          <a:lstStyle/>
          <a:p>
            <a:r>
              <a:rPr lang="en-US" sz="4000" dirty="0">
                <a:latin typeface="Calibri" panose="020F0502020204030204" pitchFamily="34" charset="0"/>
                <a:cs typeface="Calibri" panose="020F0502020204030204" pitchFamily="34" charset="0"/>
              </a:rPr>
              <a:t>Today is the last opportunity to give a love gift for Pastor Allan </a:t>
            </a:r>
            <a:r>
              <a:rPr lang="en-US" sz="4000" dirty="0" err="1">
                <a:latin typeface="Calibri" panose="020F0502020204030204" pitchFamily="34" charset="0"/>
                <a:cs typeface="Calibri" panose="020F0502020204030204" pitchFamily="34" charset="0"/>
              </a:rPr>
              <a:t>Maina</a:t>
            </a:r>
            <a:r>
              <a:rPr lang="en-US" sz="4000" dirty="0">
                <a:latin typeface="Calibri" panose="020F0502020204030204" pitchFamily="34" charset="0"/>
                <a:cs typeface="Calibri" panose="020F0502020204030204" pitchFamily="34" charset="0"/>
              </a:rPr>
              <a:t>, IGM national pastor from Kenya, who spoke a couple of weeks ago. To participate please write “</a:t>
            </a:r>
            <a:r>
              <a:rPr lang="en-US" sz="4000" dirty="0" err="1">
                <a:latin typeface="Calibri" panose="020F0502020204030204" pitchFamily="34" charset="0"/>
                <a:cs typeface="Calibri" panose="020F0502020204030204" pitchFamily="34" charset="0"/>
              </a:rPr>
              <a:t>Maina</a:t>
            </a:r>
            <a:r>
              <a:rPr lang="en-US" sz="4000" dirty="0">
                <a:latin typeface="Calibri" panose="020F0502020204030204" pitchFamily="34" charset="0"/>
                <a:cs typeface="Calibri" panose="020F0502020204030204" pitchFamily="34" charset="0"/>
              </a:rPr>
              <a:t>” on the offering envelope.</a:t>
            </a:r>
          </a:p>
          <a:p>
            <a:r>
              <a:rPr lang="en-US" sz="4000" dirty="0">
                <a:solidFill>
                  <a:srgbClr val="222222"/>
                </a:solidFill>
                <a:effectLst/>
                <a:latin typeface="Calibri" panose="020F0502020204030204" pitchFamily="34" charset="0"/>
                <a:ea typeface="Times New Roman" panose="02020603050405020304" pitchFamily="18" charset="0"/>
              </a:rPr>
              <a:t>Operation Christmas Child is still in need of $160 for postage for about 40 boxes. Use the Operation Christmas Child envelopes and make checks payable to Samaritans Purse.</a:t>
            </a:r>
            <a:endParaRPr lang="en-US" sz="4000" dirty="0">
              <a:latin typeface="Calibri" panose="020F0502020204030204" pitchFamily="34" charset="0"/>
              <a:cs typeface="Calibri" panose="020F0502020204030204" pitchFamily="34" charset="0"/>
            </a:endParaRPr>
          </a:p>
          <a:p>
            <a:pPr marL="0" indent="0">
              <a:buNone/>
            </a:pP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450519"/>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p:txBody>
          <a:bodyPr>
            <a:normAutofit/>
          </a:bodyPr>
          <a:lstStyle/>
          <a:p>
            <a:pPr algn="ctr"/>
            <a:r>
              <a:rPr lang="en-US" sz="4900" dirty="0">
                <a:cs typeface="Calibri" panose="020F0502020204030204" pitchFamily="34" charset="0"/>
              </a:rPr>
              <a:t>ANNOUNCEMENTS</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838200" y="1921564"/>
            <a:ext cx="10515600" cy="4799345"/>
          </a:xfrm>
        </p:spPr>
        <p:txBody>
          <a:bodyPr>
            <a:noAutofit/>
          </a:bodyPr>
          <a:lstStyle/>
          <a:p>
            <a:r>
              <a:rPr lang="en-US" sz="4000" dirty="0">
                <a:solidFill>
                  <a:srgbClr val="222222"/>
                </a:solidFill>
                <a:effectLst/>
                <a:latin typeface="Calibri" panose="020F0502020204030204" pitchFamily="34" charset="0"/>
                <a:ea typeface="Times New Roman" panose="02020603050405020304" pitchFamily="18" charset="0"/>
              </a:rPr>
              <a:t>Rev. Mark Chapman and his wife Angela will be with us as a </a:t>
            </a:r>
            <a:r>
              <a:rPr lang="en-US" sz="4000" dirty="0">
                <a:solidFill>
                  <a:srgbClr val="222222"/>
                </a:solidFill>
                <a:latin typeface="Calibri" panose="020F0502020204030204" pitchFamily="34" charset="0"/>
                <a:ea typeface="Times New Roman" panose="02020603050405020304" pitchFamily="18" charset="0"/>
              </a:rPr>
              <a:t>pastoral candidate </a:t>
            </a:r>
            <a:r>
              <a:rPr lang="en-US" sz="4000" dirty="0">
                <a:solidFill>
                  <a:srgbClr val="222222"/>
                </a:solidFill>
                <a:effectLst/>
                <a:latin typeface="Calibri" panose="020F0502020204030204" pitchFamily="34" charset="0"/>
                <a:ea typeface="Times New Roman" panose="02020603050405020304" pitchFamily="18" charset="0"/>
              </a:rPr>
              <a:t>the week of October 24. Rev. Chapman will be speaking Sunday, October 24, Wednesday, October 27, and Sunday, October 31. Please be in prayer for the church and the Chapmans as we consider Rev. Chapman as our next pastor.</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818906"/>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15CE-72B8-4BE3-9EF8-84646621407F}"/>
              </a:ext>
            </a:extLst>
          </p:cNvPr>
          <p:cNvSpPr>
            <a:spLocks noGrp="1"/>
          </p:cNvSpPr>
          <p:nvPr>
            <p:ph type="title"/>
          </p:nvPr>
        </p:nvSpPr>
        <p:spPr/>
        <p:txBody>
          <a:bodyPr>
            <a:normAutofit/>
          </a:bodyPr>
          <a:lstStyle/>
          <a:p>
            <a:pPr algn="ctr"/>
            <a:r>
              <a:rPr lang="en-US" sz="4900" dirty="0"/>
              <a:t>PRAYER OPPORTUNITIES </a:t>
            </a:r>
          </a:p>
        </p:txBody>
      </p:sp>
      <p:sp>
        <p:nvSpPr>
          <p:cNvPr id="3" name="Content Placeholder 2">
            <a:extLst>
              <a:ext uri="{FF2B5EF4-FFF2-40B4-BE49-F238E27FC236}">
                <a16:creationId xmlns:a16="http://schemas.microsoft.com/office/drawing/2014/main" id="{6C1E3EC8-4D27-4C1E-BA7B-0275DC034592}"/>
              </a:ext>
            </a:extLst>
          </p:cNvPr>
          <p:cNvSpPr>
            <a:spLocks noGrp="1"/>
          </p:cNvSpPr>
          <p:nvPr>
            <p:ph idx="1"/>
          </p:nvPr>
        </p:nvSpPr>
        <p:spPr>
          <a:xfrm>
            <a:off x="747487" y="1868741"/>
            <a:ext cx="10981764" cy="4351338"/>
          </a:xfrm>
        </p:spPr>
        <p:txBody>
          <a:bodyPr>
            <a:normAutofit/>
          </a:bodyPr>
          <a:lstStyle/>
          <a:p>
            <a:pPr marL="0" indent="0" algn="ctr">
              <a:buNone/>
            </a:pPr>
            <a:endParaRPr lang="en-US" sz="1600" dirty="0"/>
          </a:p>
          <a:p>
            <a:pPr marL="0" indent="0" algn="ctr">
              <a:buNone/>
            </a:pPr>
            <a:r>
              <a:rPr lang="en-US" sz="4400" dirty="0"/>
              <a:t>Thursday 9 am – Ladies Prayer Time</a:t>
            </a:r>
          </a:p>
          <a:p>
            <a:pPr marL="0" indent="0" algn="ctr">
              <a:buNone/>
            </a:pPr>
            <a:endParaRPr lang="en-US" sz="3600" dirty="0"/>
          </a:p>
          <a:p>
            <a:pPr marL="0" indent="0" algn="ctr">
              <a:buNone/>
            </a:pPr>
            <a:r>
              <a:rPr lang="en-US" sz="4400" dirty="0"/>
              <a:t>Wednesday 7 pm - Prayer Meeting </a:t>
            </a:r>
          </a:p>
          <a:p>
            <a:pPr marL="0" indent="0" algn="ctr">
              <a:buNone/>
            </a:pPr>
            <a:endParaRPr lang="en-US" sz="3600" dirty="0"/>
          </a:p>
          <a:p>
            <a:pPr marL="0" indent="0" algn="ctr">
              <a:buNone/>
            </a:pPr>
            <a:r>
              <a:rPr lang="en-US" sz="4400" dirty="0"/>
              <a:t>Sunday 9:30 am – All Church Prayer Time</a:t>
            </a:r>
          </a:p>
          <a:p>
            <a:pPr algn="ctr"/>
            <a:endParaRPr lang="en-US" dirty="0"/>
          </a:p>
        </p:txBody>
      </p:sp>
    </p:spTree>
    <p:extLst>
      <p:ext uri="{BB962C8B-B14F-4D97-AF65-F5344CB8AC3E}">
        <p14:creationId xmlns:p14="http://schemas.microsoft.com/office/powerpoint/2010/main" val="3713747020"/>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p:txBody>
          <a:bodyPr>
            <a:normAutofit/>
          </a:bodyPr>
          <a:lstStyle/>
          <a:p>
            <a:pPr algn="ctr"/>
            <a:r>
              <a:rPr lang="en-US" sz="4900" dirty="0">
                <a:cs typeface="Calibri" panose="020F0502020204030204" pitchFamily="34" charset="0"/>
              </a:rPr>
              <a:t>PLEASE PRAY</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1209738" y="1867465"/>
            <a:ext cx="10144062" cy="4455880"/>
          </a:xfrm>
        </p:spPr>
        <p:txBody>
          <a:bodyPr>
            <a:normAutofit/>
          </a:bodyPr>
          <a:lstStyle/>
          <a:p>
            <a:r>
              <a:rPr lang="en-US" sz="4800" dirty="0">
                <a:latin typeface="Calibri" panose="020F0502020204030204" pitchFamily="34" charset="0"/>
                <a:cs typeface="Calibri" panose="020F0502020204030204" pitchFamily="34" charset="0"/>
              </a:rPr>
              <a:t>Rev. Mark Chapman – pastor candidate</a:t>
            </a:r>
          </a:p>
          <a:p>
            <a:r>
              <a:rPr lang="en-US" sz="4800" dirty="0">
                <a:latin typeface="Calibri" panose="020F0502020204030204" pitchFamily="34" charset="0"/>
                <a:cs typeface="Calibri" panose="020F0502020204030204" pitchFamily="34" charset="0"/>
              </a:rPr>
              <a:t>Missionaries Gary and Nancy Newhart – IGM, Rochester</a:t>
            </a:r>
          </a:p>
          <a:p>
            <a:r>
              <a:rPr lang="en-US" sz="4800" dirty="0">
                <a:latin typeface="Calibri" panose="020F0502020204030204" pitchFamily="34" charset="0"/>
                <a:cs typeface="Calibri" panose="020F0502020204030204" pitchFamily="34" charset="0"/>
              </a:rPr>
              <a:t>Decisions regarding church ministries</a:t>
            </a:r>
          </a:p>
        </p:txBody>
      </p:sp>
    </p:spTree>
    <p:extLst>
      <p:ext uri="{BB962C8B-B14F-4D97-AF65-F5344CB8AC3E}">
        <p14:creationId xmlns:p14="http://schemas.microsoft.com/office/powerpoint/2010/main" val="337787289"/>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219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143000"/>
            <a:ext cx="9144000" cy="3970318"/>
          </a:xfrm>
          <a:prstGeom prst="rect">
            <a:avLst/>
          </a:prstGeom>
        </p:spPr>
        <p:txBody>
          <a:bodyPr wrap="square">
            <a:spAutoFit/>
          </a:bodyPr>
          <a:lstStyle/>
          <a:p>
            <a:pPr algn="ctr"/>
            <a:r>
              <a:rPr lang="en-US" sz="6600" dirty="0">
                <a:solidFill>
                  <a:srgbClr val="FFFF66"/>
                </a:solidFill>
                <a:latin typeface="Calibri"/>
              </a:rPr>
              <a:t>Praise to the Lord, </a:t>
            </a:r>
          </a:p>
          <a:p>
            <a:pPr algn="ctr"/>
            <a:r>
              <a:rPr lang="en-US" sz="6600" dirty="0">
                <a:solidFill>
                  <a:srgbClr val="FFFF66"/>
                </a:solidFill>
                <a:latin typeface="Calibri"/>
              </a:rPr>
              <a:t>The Almighty,</a:t>
            </a:r>
            <a:br>
              <a:rPr lang="en-US" sz="6600" dirty="0">
                <a:solidFill>
                  <a:srgbClr val="FFFF66"/>
                </a:solidFill>
                <a:latin typeface="Calibri"/>
              </a:rPr>
            </a:br>
            <a:r>
              <a:rPr lang="en-US" sz="6600" dirty="0">
                <a:solidFill>
                  <a:srgbClr val="FFFF66"/>
                </a:solidFill>
                <a:latin typeface="Calibri"/>
              </a:rPr>
              <a:t>The King of creation!</a:t>
            </a:r>
            <a:br>
              <a:rPr lang="en-US" sz="5400" dirty="0">
                <a:solidFill>
                  <a:srgbClr val="FFFF66"/>
                </a:solidFill>
                <a:latin typeface="Calibri"/>
              </a:rPr>
            </a:br>
            <a:endParaRPr lang="en-US" sz="5400" dirty="0">
              <a:solidFill>
                <a:srgbClr val="FFFF66"/>
              </a:solidFill>
              <a:latin typeface="Calibri"/>
            </a:endParaRPr>
          </a:p>
        </p:txBody>
      </p:sp>
      <p:sp>
        <p:nvSpPr>
          <p:cNvPr id="3" name="TextBox 2"/>
          <p:cNvSpPr txBox="1"/>
          <p:nvPr/>
        </p:nvSpPr>
        <p:spPr>
          <a:xfrm>
            <a:off x="8458200" y="205800"/>
            <a:ext cx="190500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rgbClr val="FFFF66"/>
                </a:solidFill>
                <a:latin typeface="Calibri"/>
              </a:rPr>
              <a:t>Hymn #8</a:t>
            </a:r>
          </a:p>
        </p:txBody>
      </p:sp>
    </p:spTree>
    <p:extLst>
      <p:ext uri="{BB962C8B-B14F-4D97-AF65-F5344CB8AC3E}">
        <p14:creationId xmlns:p14="http://schemas.microsoft.com/office/powerpoint/2010/main" val="3484365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5170646"/>
          </a:xfrm>
          <a:prstGeom prst="rect">
            <a:avLst/>
          </a:prstGeom>
        </p:spPr>
        <p:txBody>
          <a:bodyPr wrap="square">
            <a:spAutoFit/>
          </a:bodyPr>
          <a:lstStyle/>
          <a:p>
            <a:pPr algn="ctr"/>
            <a:r>
              <a:rPr lang="en-US" sz="6600" dirty="0">
                <a:solidFill>
                  <a:srgbClr val="FFFF66"/>
                </a:solidFill>
                <a:latin typeface="Calibri"/>
              </a:rPr>
              <a:t>O my soul, </a:t>
            </a:r>
          </a:p>
          <a:p>
            <a:pPr algn="ctr"/>
            <a:r>
              <a:rPr lang="en-US" sz="6600" dirty="0">
                <a:solidFill>
                  <a:srgbClr val="FFFF66"/>
                </a:solidFill>
                <a:latin typeface="Calibri"/>
              </a:rPr>
              <a:t>Praise Him,</a:t>
            </a:r>
            <a:br>
              <a:rPr lang="en-US" sz="6600" dirty="0">
                <a:solidFill>
                  <a:srgbClr val="FFFF66"/>
                </a:solidFill>
                <a:latin typeface="Calibri"/>
              </a:rPr>
            </a:br>
            <a:r>
              <a:rPr lang="en-US" sz="6600" dirty="0">
                <a:solidFill>
                  <a:srgbClr val="FFFF66"/>
                </a:solidFill>
                <a:latin typeface="Calibri"/>
              </a:rPr>
              <a:t>For He is thy </a:t>
            </a:r>
          </a:p>
          <a:p>
            <a:pPr algn="ctr"/>
            <a:r>
              <a:rPr lang="en-US" sz="6600" dirty="0">
                <a:solidFill>
                  <a:srgbClr val="FFFF66"/>
                </a:solidFill>
                <a:latin typeface="Calibri"/>
              </a:rPr>
              <a:t>Health and salvation!</a:t>
            </a:r>
            <a:br>
              <a:rPr lang="en-US" sz="6600" dirty="0">
                <a:solidFill>
                  <a:srgbClr val="FFFF66"/>
                </a:solidFill>
                <a:latin typeface="Calibri"/>
              </a:rPr>
            </a:br>
            <a:endParaRPr lang="en-US" sz="6600" dirty="0">
              <a:solidFill>
                <a:srgbClr val="FFFF66"/>
              </a:solidFill>
              <a:latin typeface="Calibri"/>
            </a:endParaRPr>
          </a:p>
        </p:txBody>
      </p:sp>
    </p:spTree>
    <p:extLst>
      <p:ext uri="{BB962C8B-B14F-4D97-AF65-F5344CB8AC3E}">
        <p14:creationId xmlns:p14="http://schemas.microsoft.com/office/powerpoint/2010/main" val="420929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339" y="1143000"/>
            <a:ext cx="11039061" cy="3139321"/>
          </a:xfrm>
          <a:prstGeom prst="rect">
            <a:avLst/>
          </a:prstGeom>
        </p:spPr>
        <p:txBody>
          <a:bodyPr wrap="square">
            <a:spAutoFit/>
          </a:bodyPr>
          <a:lstStyle/>
          <a:p>
            <a:pPr algn="ctr"/>
            <a:r>
              <a:rPr lang="en-US" sz="6600" dirty="0">
                <a:solidFill>
                  <a:srgbClr val="FFFF66"/>
                </a:solidFill>
                <a:latin typeface="Calibri"/>
              </a:rPr>
              <a:t>All ye who hear,</a:t>
            </a:r>
          </a:p>
          <a:p>
            <a:pPr algn="ctr"/>
            <a:r>
              <a:rPr lang="en-US" sz="6600" dirty="0">
                <a:solidFill>
                  <a:srgbClr val="FFFF66"/>
                </a:solidFill>
                <a:latin typeface="Calibri"/>
              </a:rPr>
              <a:t> Now to His temple draw near;</a:t>
            </a:r>
            <a:br>
              <a:rPr lang="en-US" sz="6600" dirty="0">
                <a:solidFill>
                  <a:srgbClr val="FFFF66"/>
                </a:solidFill>
                <a:latin typeface="Calibri"/>
              </a:rPr>
            </a:br>
            <a:r>
              <a:rPr lang="en-US" sz="6600" dirty="0">
                <a:solidFill>
                  <a:srgbClr val="FFFF66"/>
                </a:solidFill>
                <a:latin typeface="Calibri"/>
              </a:rPr>
              <a:t>Join me in glad adoration!</a:t>
            </a:r>
          </a:p>
        </p:txBody>
      </p:sp>
    </p:spTree>
    <p:extLst>
      <p:ext uri="{BB962C8B-B14F-4D97-AF65-F5344CB8AC3E}">
        <p14:creationId xmlns:p14="http://schemas.microsoft.com/office/powerpoint/2010/main" val="2151801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4154984"/>
          </a:xfrm>
          <a:prstGeom prst="rect">
            <a:avLst/>
          </a:prstGeom>
        </p:spPr>
        <p:txBody>
          <a:bodyPr wrap="square">
            <a:spAutoFit/>
          </a:bodyPr>
          <a:lstStyle/>
          <a:p>
            <a:pPr algn="ctr"/>
            <a:r>
              <a:rPr lang="en-US" sz="6600" dirty="0">
                <a:solidFill>
                  <a:srgbClr val="FFFF66"/>
                </a:solidFill>
                <a:latin typeface="Calibri"/>
              </a:rPr>
              <a:t>Praise to the Lord, </a:t>
            </a:r>
          </a:p>
          <a:p>
            <a:pPr algn="ctr"/>
            <a:r>
              <a:rPr lang="en-US" sz="6600" dirty="0">
                <a:solidFill>
                  <a:srgbClr val="FFFF66"/>
                </a:solidFill>
                <a:latin typeface="Calibri"/>
              </a:rPr>
              <a:t>Who o’er all things so </a:t>
            </a:r>
          </a:p>
          <a:p>
            <a:pPr algn="ctr"/>
            <a:r>
              <a:rPr lang="en-US" sz="6600" dirty="0">
                <a:solidFill>
                  <a:srgbClr val="FFFF66"/>
                </a:solidFill>
                <a:latin typeface="Calibri"/>
              </a:rPr>
              <a:t>Wondrously </a:t>
            </a:r>
            <a:r>
              <a:rPr lang="en-US" sz="6600" dirty="0" err="1">
                <a:solidFill>
                  <a:srgbClr val="FFFF66"/>
                </a:solidFill>
                <a:latin typeface="Calibri"/>
              </a:rPr>
              <a:t>reigneth</a:t>
            </a:r>
            <a:r>
              <a:rPr lang="en-US" sz="6600" dirty="0">
                <a:solidFill>
                  <a:srgbClr val="FFFF66"/>
                </a:solidFill>
                <a:latin typeface="Calibri"/>
              </a:rPr>
              <a:t>,</a:t>
            </a:r>
            <a:br>
              <a:rPr lang="en-US" sz="6600" dirty="0">
                <a:solidFill>
                  <a:srgbClr val="FFFF66"/>
                </a:solidFill>
                <a:latin typeface="Calibri"/>
              </a:rPr>
            </a:br>
            <a:endParaRPr lang="en-US" sz="6600" dirty="0">
              <a:solidFill>
                <a:srgbClr val="FFFF66"/>
              </a:solidFill>
              <a:latin typeface="Calibri"/>
            </a:endParaRPr>
          </a:p>
        </p:txBody>
      </p:sp>
    </p:spTree>
    <p:extLst>
      <p:ext uri="{BB962C8B-B14F-4D97-AF65-F5344CB8AC3E}">
        <p14:creationId xmlns:p14="http://schemas.microsoft.com/office/powerpoint/2010/main" val="159214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a:xfrm>
            <a:off x="838200" y="73583"/>
            <a:ext cx="10515600" cy="1325563"/>
          </a:xfrm>
        </p:spPr>
        <p:txBody>
          <a:bodyPr>
            <a:normAutofit/>
          </a:bodyPr>
          <a:lstStyle/>
          <a:p>
            <a:pPr algn="ctr"/>
            <a:r>
              <a:rPr lang="en-US" sz="4900" dirty="0">
                <a:cs typeface="Calibri" panose="020F0502020204030204" pitchFamily="34" charset="0"/>
              </a:rPr>
              <a:t>ANNOUNCEMENTS</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838200" y="1391476"/>
            <a:ext cx="10515600" cy="4799345"/>
          </a:xfrm>
        </p:spPr>
        <p:txBody>
          <a:bodyPr>
            <a:noAutofit/>
          </a:bodyPr>
          <a:lstStyle/>
          <a:p>
            <a:r>
              <a:rPr lang="en-US" sz="4000" dirty="0">
                <a:latin typeface="Calibri" panose="020F0502020204030204" pitchFamily="34" charset="0"/>
                <a:cs typeface="Calibri" panose="020F0502020204030204" pitchFamily="34" charset="0"/>
              </a:rPr>
              <a:t>Today is the last opportunity to give a love gift for Pastor Allan </a:t>
            </a:r>
            <a:r>
              <a:rPr lang="en-US" sz="4000" dirty="0" err="1">
                <a:latin typeface="Calibri" panose="020F0502020204030204" pitchFamily="34" charset="0"/>
                <a:cs typeface="Calibri" panose="020F0502020204030204" pitchFamily="34" charset="0"/>
              </a:rPr>
              <a:t>Maina</a:t>
            </a:r>
            <a:r>
              <a:rPr lang="en-US" sz="4000" dirty="0">
                <a:latin typeface="Calibri" panose="020F0502020204030204" pitchFamily="34" charset="0"/>
                <a:cs typeface="Calibri" panose="020F0502020204030204" pitchFamily="34" charset="0"/>
              </a:rPr>
              <a:t>, IGM national pastor from Kenya, who spoke a couple of weeks ago. To participate please write “</a:t>
            </a:r>
            <a:r>
              <a:rPr lang="en-US" sz="4000" dirty="0" err="1">
                <a:latin typeface="Calibri" panose="020F0502020204030204" pitchFamily="34" charset="0"/>
                <a:cs typeface="Calibri" panose="020F0502020204030204" pitchFamily="34" charset="0"/>
              </a:rPr>
              <a:t>Maina</a:t>
            </a:r>
            <a:r>
              <a:rPr lang="en-US" sz="4000" dirty="0">
                <a:latin typeface="Calibri" panose="020F0502020204030204" pitchFamily="34" charset="0"/>
                <a:cs typeface="Calibri" panose="020F0502020204030204" pitchFamily="34" charset="0"/>
              </a:rPr>
              <a:t>” on the offering envelope.</a:t>
            </a:r>
          </a:p>
          <a:p>
            <a:r>
              <a:rPr lang="en-US" sz="4000" dirty="0">
                <a:solidFill>
                  <a:srgbClr val="222222"/>
                </a:solidFill>
                <a:effectLst/>
                <a:latin typeface="Calibri" panose="020F0502020204030204" pitchFamily="34" charset="0"/>
                <a:ea typeface="Times New Roman" panose="02020603050405020304" pitchFamily="18" charset="0"/>
              </a:rPr>
              <a:t>Operation Christmas Child is still in need of $160 for postage for about 40 boxes. Use the Operation Christmas Child envelopes and make checks payable to Samaritans Purse.</a:t>
            </a:r>
            <a:endParaRPr lang="en-US" sz="4000" dirty="0">
              <a:latin typeface="Calibri" panose="020F0502020204030204" pitchFamily="34" charset="0"/>
              <a:cs typeface="Calibri" panose="020F0502020204030204" pitchFamily="34" charset="0"/>
            </a:endParaRPr>
          </a:p>
          <a:p>
            <a:pPr marL="0" indent="0">
              <a:buNone/>
            </a:pP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4738410"/>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19200"/>
            <a:ext cx="9144000" cy="4154984"/>
          </a:xfrm>
          <a:prstGeom prst="rect">
            <a:avLst/>
          </a:prstGeom>
        </p:spPr>
        <p:txBody>
          <a:bodyPr wrap="square">
            <a:spAutoFit/>
          </a:bodyPr>
          <a:lstStyle/>
          <a:p>
            <a:pPr algn="ctr"/>
            <a:r>
              <a:rPr lang="en-US" sz="6600" dirty="0">
                <a:solidFill>
                  <a:srgbClr val="FFFF66"/>
                </a:solidFill>
                <a:latin typeface="Calibri"/>
              </a:rPr>
              <a:t>Shelters thee under </a:t>
            </a:r>
          </a:p>
          <a:p>
            <a:pPr algn="ctr"/>
            <a:r>
              <a:rPr lang="en-US" sz="6600" dirty="0">
                <a:solidFill>
                  <a:srgbClr val="FFFF66"/>
                </a:solidFill>
                <a:latin typeface="Calibri"/>
              </a:rPr>
              <a:t>His wings, yes, </a:t>
            </a:r>
          </a:p>
          <a:p>
            <a:pPr algn="ctr"/>
            <a:r>
              <a:rPr lang="en-US" sz="6600" dirty="0">
                <a:solidFill>
                  <a:srgbClr val="FFFF66"/>
                </a:solidFill>
                <a:latin typeface="Calibri"/>
              </a:rPr>
              <a:t>So gently </a:t>
            </a:r>
            <a:r>
              <a:rPr lang="en-US" sz="6600" dirty="0" err="1">
                <a:solidFill>
                  <a:srgbClr val="FFFF66"/>
                </a:solidFill>
                <a:latin typeface="Calibri"/>
              </a:rPr>
              <a:t>sustaineth</a:t>
            </a:r>
            <a:r>
              <a:rPr lang="en-US" sz="6600" dirty="0">
                <a:solidFill>
                  <a:srgbClr val="FFFF66"/>
                </a:solidFill>
                <a:latin typeface="Calibri"/>
              </a:rPr>
              <a:t>!</a:t>
            </a:r>
            <a:br>
              <a:rPr lang="en-US" sz="6600" dirty="0">
                <a:solidFill>
                  <a:srgbClr val="FFFF66"/>
                </a:solidFill>
                <a:latin typeface="Calibri"/>
              </a:rPr>
            </a:br>
            <a:endParaRPr lang="en-US" sz="6600" dirty="0">
              <a:solidFill>
                <a:srgbClr val="FFFF66"/>
              </a:solidFill>
              <a:latin typeface="Calibri"/>
            </a:endParaRPr>
          </a:p>
        </p:txBody>
      </p:sp>
    </p:spTree>
    <p:extLst>
      <p:ext uri="{BB962C8B-B14F-4D97-AF65-F5344CB8AC3E}">
        <p14:creationId xmlns:p14="http://schemas.microsoft.com/office/powerpoint/2010/main" val="1744528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357" y="1143000"/>
            <a:ext cx="10906539" cy="4154984"/>
          </a:xfrm>
          <a:prstGeom prst="rect">
            <a:avLst/>
          </a:prstGeom>
        </p:spPr>
        <p:txBody>
          <a:bodyPr wrap="square">
            <a:spAutoFit/>
          </a:bodyPr>
          <a:lstStyle/>
          <a:p>
            <a:pPr algn="ctr"/>
            <a:r>
              <a:rPr lang="en-US" sz="6600" dirty="0">
                <a:solidFill>
                  <a:srgbClr val="FFFF66"/>
                </a:solidFill>
                <a:latin typeface="Calibri"/>
              </a:rPr>
              <a:t>Hast thou not seen </a:t>
            </a:r>
          </a:p>
          <a:p>
            <a:pPr algn="ctr"/>
            <a:r>
              <a:rPr lang="en-US" sz="6600" dirty="0">
                <a:solidFill>
                  <a:srgbClr val="FFFF66"/>
                </a:solidFill>
                <a:latin typeface="Calibri"/>
              </a:rPr>
              <a:t>How all thy longings </a:t>
            </a:r>
          </a:p>
          <a:p>
            <a:pPr algn="ctr"/>
            <a:r>
              <a:rPr lang="en-US" sz="6600" dirty="0">
                <a:solidFill>
                  <a:srgbClr val="FFFF66"/>
                </a:solidFill>
                <a:latin typeface="Calibri"/>
              </a:rPr>
              <a:t>Have been</a:t>
            </a:r>
            <a:br>
              <a:rPr lang="en-US" sz="6600" dirty="0">
                <a:solidFill>
                  <a:srgbClr val="FFFF66"/>
                </a:solidFill>
                <a:latin typeface="Calibri"/>
              </a:rPr>
            </a:br>
            <a:r>
              <a:rPr lang="en-US" sz="6600" dirty="0">
                <a:solidFill>
                  <a:srgbClr val="FFFF66"/>
                </a:solidFill>
                <a:latin typeface="Calibri"/>
              </a:rPr>
              <a:t>Granted in what He </a:t>
            </a:r>
            <a:r>
              <a:rPr lang="en-US" sz="6600" dirty="0" err="1">
                <a:solidFill>
                  <a:srgbClr val="FFFF66"/>
                </a:solidFill>
                <a:latin typeface="Calibri"/>
              </a:rPr>
              <a:t>ordaineth</a:t>
            </a:r>
            <a:r>
              <a:rPr lang="en-US" sz="6600" dirty="0">
                <a:solidFill>
                  <a:srgbClr val="FFFF66"/>
                </a:solidFill>
                <a:latin typeface="Calibri"/>
              </a:rPr>
              <a:t>?</a:t>
            </a:r>
          </a:p>
        </p:txBody>
      </p:sp>
    </p:spTree>
    <p:extLst>
      <p:ext uri="{BB962C8B-B14F-4D97-AF65-F5344CB8AC3E}">
        <p14:creationId xmlns:p14="http://schemas.microsoft.com/office/powerpoint/2010/main" val="2346108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51398" cy="5170646"/>
          </a:xfrm>
          <a:prstGeom prst="rect">
            <a:avLst/>
          </a:prstGeom>
        </p:spPr>
        <p:txBody>
          <a:bodyPr wrap="square">
            <a:spAutoFit/>
          </a:bodyPr>
          <a:lstStyle/>
          <a:p>
            <a:pPr algn="ctr"/>
            <a:r>
              <a:rPr lang="en-US" sz="6600" dirty="0">
                <a:solidFill>
                  <a:srgbClr val="FFFF66"/>
                </a:solidFill>
                <a:latin typeface="Calibri"/>
              </a:rPr>
              <a:t>Praise to the Lord, </a:t>
            </a:r>
          </a:p>
          <a:p>
            <a:pPr algn="ctr"/>
            <a:r>
              <a:rPr lang="en-US" sz="6600" dirty="0">
                <a:solidFill>
                  <a:srgbClr val="FFFF66"/>
                </a:solidFill>
                <a:latin typeface="Calibri"/>
              </a:rPr>
              <a:t>Who doth prosper </a:t>
            </a:r>
          </a:p>
          <a:p>
            <a:pPr algn="ctr"/>
            <a:r>
              <a:rPr lang="en-US" sz="6600" dirty="0">
                <a:solidFill>
                  <a:srgbClr val="FFFF66"/>
                </a:solidFill>
                <a:latin typeface="Calibri"/>
              </a:rPr>
              <a:t>Thy work </a:t>
            </a:r>
          </a:p>
          <a:p>
            <a:pPr algn="ctr"/>
            <a:r>
              <a:rPr lang="en-US" sz="6600" dirty="0">
                <a:solidFill>
                  <a:srgbClr val="FFFF66"/>
                </a:solidFill>
                <a:latin typeface="Calibri"/>
              </a:rPr>
              <a:t>And defend thee;</a:t>
            </a:r>
            <a:br>
              <a:rPr lang="en-US" sz="6600" dirty="0">
                <a:solidFill>
                  <a:srgbClr val="FFFF66"/>
                </a:solidFill>
                <a:latin typeface="Calibri"/>
              </a:rPr>
            </a:br>
            <a:endParaRPr lang="en-US" sz="6600" dirty="0">
              <a:solidFill>
                <a:srgbClr val="FFFF66"/>
              </a:solidFill>
              <a:latin typeface="Calibri"/>
            </a:endParaRPr>
          </a:p>
        </p:txBody>
      </p:sp>
    </p:spTree>
    <p:extLst>
      <p:ext uri="{BB962C8B-B14F-4D97-AF65-F5344CB8AC3E}">
        <p14:creationId xmlns:p14="http://schemas.microsoft.com/office/powerpoint/2010/main" val="3360303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5170646"/>
          </a:xfrm>
          <a:prstGeom prst="rect">
            <a:avLst/>
          </a:prstGeom>
        </p:spPr>
        <p:txBody>
          <a:bodyPr wrap="square">
            <a:spAutoFit/>
          </a:bodyPr>
          <a:lstStyle/>
          <a:p>
            <a:pPr algn="ctr"/>
            <a:r>
              <a:rPr lang="en-US" sz="6600" dirty="0">
                <a:solidFill>
                  <a:srgbClr val="FFFF66"/>
                </a:solidFill>
                <a:latin typeface="Calibri"/>
              </a:rPr>
              <a:t>Surely His goodness </a:t>
            </a:r>
          </a:p>
          <a:p>
            <a:pPr algn="ctr"/>
            <a:r>
              <a:rPr lang="en-US" sz="6600" dirty="0">
                <a:solidFill>
                  <a:srgbClr val="FFFF66"/>
                </a:solidFill>
                <a:latin typeface="Calibri"/>
              </a:rPr>
              <a:t>And mercy </a:t>
            </a:r>
          </a:p>
          <a:p>
            <a:pPr algn="ctr"/>
            <a:r>
              <a:rPr lang="en-US" sz="6600" dirty="0">
                <a:solidFill>
                  <a:srgbClr val="FFFF66"/>
                </a:solidFill>
                <a:latin typeface="Calibri"/>
              </a:rPr>
              <a:t>Here daily </a:t>
            </a:r>
          </a:p>
          <a:p>
            <a:pPr algn="ctr"/>
            <a:r>
              <a:rPr lang="en-US" sz="6600" dirty="0">
                <a:solidFill>
                  <a:srgbClr val="FFFF66"/>
                </a:solidFill>
                <a:latin typeface="Calibri"/>
              </a:rPr>
              <a:t>Attend thee.</a:t>
            </a:r>
            <a:br>
              <a:rPr lang="en-US" sz="6600" dirty="0">
                <a:solidFill>
                  <a:srgbClr val="FFFF66"/>
                </a:solidFill>
                <a:latin typeface="Calibri"/>
              </a:rPr>
            </a:br>
            <a:endParaRPr lang="en-US" sz="6600" dirty="0">
              <a:solidFill>
                <a:srgbClr val="FFFF66"/>
              </a:solidFill>
              <a:latin typeface="Calibri"/>
            </a:endParaRPr>
          </a:p>
        </p:txBody>
      </p:sp>
    </p:spTree>
    <p:extLst>
      <p:ext uri="{BB962C8B-B14F-4D97-AF65-F5344CB8AC3E}">
        <p14:creationId xmlns:p14="http://schemas.microsoft.com/office/powerpoint/2010/main" val="3269047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1143000"/>
            <a:ext cx="11237844" cy="4154984"/>
          </a:xfrm>
          <a:prstGeom prst="rect">
            <a:avLst/>
          </a:prstGeom>
        </p:spPr>
        <p:txBody>
          <a:bodyPr wrap="square">
            <a:spAutoFit/>
          </a:bodyPr>
          <a:lstStyle/>
          <a:p>
            <a:pPr algn="ctr"/>
            <a:r>
              <a:rPr lang="en-US" sz="6600" dirty="0">
                <a:solidFill>
                  <a:srgbClr val="FFFF66"/>
                </a:solidFill>
                <a:latin typeface="Calibri"/>
              </a:rPr>
              <a:t>Ponder anew </a:t>
            </a:r>
          </a:p>
          <a:p>
            <a:pPr algn="ctr"/>
            <a:r>
              <a:rPr lang="en-US" sz="6600" dirty="0">
                <a:solidFill>
                  <a:srgbClr val="FFFF66"/>
                </a:solidFill>
                <a:latin typeface="Calibri"/>
              </a:rPr>
              <a:t>What the Almighty can do,</a:t>
            </a:r>
            <a:br>
              <a:rPr lang="en-US" sz="6600" dirty="0">
                <a:solidFill>
                  <a:srgbClr val="FFFF66"/>
                </a:solidFill>
                <a:latin typeface="Calibri"/>
              </a:rPr>
            </a:br>
            <a:r>
              <a:rPr lang="en-US" sz="6600" dirty="0">
                <a:solidFill>
                  <a:srgbClr val="FFFF66"/>
                </a:solidFill>
                <a:latin typeface="Calibri"/>
              </a:rPr>
              <a:t>If with His love </a:t>
            </a:r>
          </a:p>
          <a:p>
            <a:pPr algn="ctr"/>
            <a:r>
              <a:rPr lang="en-US" sz="6600" dirty="0">
                <a:solidFill>
                  <a:srgbClr val="FFFF66"/>
                </a:solidFill>
                <a:latin typeface="Calibri"/>
              </a:rPr>
              <a:t>He befriend thee.</a:t>
            </a:r>
          </a:p>
        </p:txBody>
      </p:sp>
    </p:spTree>
    <p:extLst>
      <p:ext uri="{BB962C8B-B14F-4D97-AF65-F5344CB8AC3E}">
        <p14:creationId xmlns:p14="http://schemas.microsoft.com/office/powerpoint/2010/main" val="3418707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19200"/>
            <a:ext cx="9144000" cy="4154984"/>
          </a:xfrm>
          <a:prstGeom prst="rect">
            <a:avLst/>
          </a:prstGeom>
        </p:spPr>
        <p:txBody>
          <a:bodyPr wrap="square">
            <a:spAutoFit/>
          </a:bodyPr>
          <a:lstStyle/>
          <a:p>
            <a:pPr algn="ctr"/>
            <a:r>
              <a:rPr lang="en-US" sz="6600" dirty="0">
                <a:solidFill>
                  <a:srgbClr val="FFFF66"/>
                </a:solidFill>
                <a:latin typeface="Calibri"/>
              </a:rPr>
              <a:t>Praise to the Lord!</a:t>
            </a:r>
            <a:br>
              <a:rPr lang="en-US" sz="6600" dirty="0">
                <a:solidFill>
                  <a:srgbClr val="FFFF66"/>
                </a:solidFill>
                <a:latin typeface="Calibri"/>
              </a:rPr>
            </a:br>
            <a:r>
              <a:rPr lang="en-US" sz="6600" dirty="0">
                <a:solidFill>
                  <a:srgbClr val="FFFF66"/>
                </a:solidFill>
                <a:latin typeface="Calibri"/>
              </a:rPr>
              <a:t>O let all that is </a:t>
            </a:r>
          </a:p>
          <a:p>
            <a:pPr algn="ctr"/>
            <a:r>
              <a:rPr lang="en-US" sz="6600" dirty="0">
                <a:solidFill>
                  <a:srgbClr val="FFFF66"/>
                </a:solidFill>
                <a:latin typeface="Calibri"/>
              </a:rPr>
              <a:t>In me adore Him!</a:t>
            </a:r>
            <a:br>
              <a:rPr lang="en-US" sz="6600" dirty="0">
                <a:solidFill>
                  <a:srgbClr val="FFFF66"/>
                </a:solidFill>
                <a:latin typeface="Calibri"/>
              </a:rPr>
            </a:br>
            <a:endParaRPr lang="en-US" sz="6600" i="1" dirty="0">
              <a:solidFill>
                <a:srgbClr val="FFFF66"/>
              </a:solidFill>
              <a:latin typeface="Calibri"/>
            </a:endParaRPr>
          </a:p>
        </p:txBody>
      </p:sp>
    </p:spTree>
    <p:extLst>
      <p:ext uri="{BB962C8B-B14F-4D97-AF65-F5344CB8AC3E}">
        <p14:creationId xmlns:p14="http://schemas.microsoft.com/office/powerpoint/2010/main" val="4124433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5170646"/>
          </a:xfrm>
          <a:prstGeom prst="rect">
            <a:avLst/>
          </a:prstGeom>
        </p:spPr>
        <p:txBody>
          <a:bodyPr wrap="square">
            <a:spAutoFit/>
          </a:bodyPr>
          <a:lstStyle/>
          <a:p>
            <a:pPr algn="ctr"/>
            <a:r>
              <a:rPr lang="en-US" sz="6600" dirty="0">
                <a:solidFill>
                  <a:srgbClr val="FFFF66"/>
                </a:solidFill>
                <a:latin typeface="Calibri"/>
              </a:rPr>
              <a:t>All that hath life </a:t>
            </a:r>
          </a:p>
          <a:p>
            <a:pPr algn="ctr"/>
            <a:r>
              <a:rPr lang="en-US" sz="6600" dirty="0">
                <a:solidFill>
                  <a:srgbClr val="FFFF66"/>
                </a:solidFill>
                <a:latin typeface="Calibri"/>
              </a:rPr>
              <a:t>And breath,</a:t>
            </a:r>
            <a:br>
              <a:rPr lang="en-US" sz="6600" dirty="0">
                <a:solidFill>
                  <a:srgbClr val="FFFF66"/>
                </a:solidFill>
                <a:latin typeface="Calibri"/>
              </a:rPr>
            </a:br>
            <a:r>
              <a:rPr lang="en-US" sz="6600" dirty="0">
                <a:solidFill>
                  <a:srgbClr val="FFFF66"/>
                </a:solidFill>
                <a:latin typeface="Calibri"/>
              </a:rPr>
              <a:t>Come now with </a:t>
            </a:r>
          </a:p>
          <a:p>
            <a:pPr algn="ctr"/>
            <a:r>
              <a:rPr lang="en-US" sz="6600" dirty="0">
                <a:solidFill>
                  <a:srgbClr val="FFFF66"/>
                </a:solidFill>
                <a:latin typeface="Calibri"/>
              </a:rPr>
              <a:t>Praises before Him.</a:t>
            </a:r>
            <a:br>
              <a:rPr lang="en-US" sz="6600" dirty="0">
                <a:solidFill>
                  <a:srgbClr val="FFFF66"/>
                </a:solidFill>
                <a:latin typeface="Calibri"/>
              </a:rPr>
            </a:br>
            <a:endParaRPr lang="en-US" sz="6600" i="1" dirty="0">
              <a:solidFill>
                <a:srgbClr val="FFFF66"/>
              </a:solidFill>
              <a:latin typeface="Calibri"/>
            </a:endParaRPr>
          </a:p>
        </p:txBody>
      </p:sp>
    </p:spTree>
    <p:extLst>
      <p:ext uri="{BB962C8B-B14F-4D97-AF65-F5344CB8AC3E}">
        <p14:creationId xmlns:p14="http://schemas.microsoft.com/office/powerpoint/2010/main" val="4801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6918" y="1143000"/>
            <a:ext cx="9872870" cy="5724644"/>
          </a:xfrm>
          <a:prstGeom prst="rect">
            <a:avLst/>
          </a:prstGeom>
        </p:spPr>
        <p:txBody>
          <a:bodyPr wrap="square">
            <a:spAutoFit/>
          </a:bodyPr>
          <a:lstStyle/>
          <a:p>
            <a:pPr algn="ctr"/>
            <a:r>
              <a:rPr lang="en-US" sz="6600" dirty="0">
                <a:solidFill>
                  <a:srgbClr val="FFFF66"/>
                </a:solidFill>
                <a:latin typeface="Calibri"/>
              </a:rPr>
              <a:t>Let the Amen sound </a:t>
            </a:r>
          </a:p>
          <a:p>
            <a:pPr algn="ctr"/>
            <a:r>
              <a:rPr lang="en-US" sz="6600" dirty="0">
                <a:solidFill>
                  <a:srgbClr val="FFFF66"/>
                </a:solidFill>
                <a:latin typeface="Calibri"/>
              </a:rPr>
              <a:t>From His people again;</a:t>
            </a:r>
            <a:br>
              <a:rPr lang="en-US" sz="6600" dirty="0">
                <a:solidFill>
                  <a:srgbClr val="FFFF66"/>
                </a:solidFill>
                <a:latin typeface="Calibri"/>
              </a:rPr>
            </a:br>
            <a:r>
              <a:rPr lang="en-US" sz="6600" dirty="0">
                <a:solidFill>
                  <a:srgbClr val="FFFF66"/>
                </a:solidFill>
                <a:latin typeface="Calibri"/>
              </a:rPr>
              <a:t>Gladly for aye </a:t>
            </a:r>
          </a:p>
          <a:p>
            <a:pPr algn="ctr"/>
            <a:r>
              <a:rPr lang="en-US" sz="6600" dirty="0">
                <a:solidFill>
                  <a:srgbClr val="FFFF66"/>
                </a:solidFill>
                <a:latin typeface="Calibri"/>
              </a:rPr>
              <a:t>We adore Him.</a:t>
            </a:r>
          </a:p>
          <a:p>
            <a:pPr algn="ctr"/>
            <a:endParaRPr lang="en-US" sz="6600" dirty="0">
              <a:solidFill>
                <a:srgbClr val="FFFF66"/>
              </a:solidFill>
              <a:latin typeface="Calibri"/>
            </a:endParaRPr>
          </a:p>
          <a:p>
            <a:pPr algn="ctr"/>
            <a:endParaRPr lang="en-US" dirty="0">
              <a:solidFill>
                <a:srgbClr val="FFFF66"/>
              </a:solidFill>
              <a:latin typeface="Calibri"/>
            </a:endParaRPr>
          </a:p>
          <a:p>
            <a:r>
              <a:rPr lang="en-US" i="1" dirty="0">
                <a:solidFill>
                  <a:srgbClr val="FFFF66"/>
                </a:solidFill>
                <a:latin typeface="Calibri"/>
              </a:rPr>
              <a:t>     Public Domain</a:t>
            </a:r>
          </a:p>
        </p:txBody>
      </p:sp>
    </p:spTree>
    <p:extLst>
      <p:ext uri="{BB962C8B-B14F-4D97-AF65-F5344CB8AC3E}">
        <p14:creationId xmlns:p14="http://schemas.microsoft.com/office/powerpoint/2010/main" val="1822947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9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5170646"/>
          </a:xfrm>
          <a:prstGeom prst="rect">
            <a:avLst/>
          </a:prstGeom>
        </p:spPr>
        <p:txBody>
          <a:bodyPr wrap="square">
            <a:spAutoFit/>
          </a:bodyPr>
          <a:lstStyle/>
          <a:p>
            <a:pPr algn="ctr"/>
            <a:r>
              <a:rPr lang="en-US" sz="6600" dirty="0">
                <a:solidFill>
                  <a:srgbClr val="FFFF66"/>
                </a:solidFill>
                <a:latin typeface="Calibri"/>
              </a:rPr>
              <a:t>There is a place </a:t>
            </a:r>
          </a:p>
          <a:p>
            <a:pPr algn="ctr"/>
            <a:r>
              <a:rPr lang="en-US" sz="6600" dirty="0">
                <a:solidFill>
                  <a:srgbClr val="FFFF66"/>
                </a:solidFill>
                <a:latin typeface="Calibri"/>
              </a:rPr>
              <a:t>Of quiet rest</a:t>
            </a:r>
            <a:br>
              <a:rPr lang="en-US" sz="6600" dirty="0">
                <a:solidFill>
                  <a:srgbClr val="FFFF66"/>
                </a:solidFill>
                <a:latin typeface="Calibri"/>
              </a:rPr>
            </a:br>
            <a:r>
              <a:rPr lang="en-US" sz="6600" dirty="0">
                <a:solidFill>
                  <a:srgbClr val="FFFF66"/>
                </a:solidFill>
                <a:latin typeface="Calibri"/>
              </a:rPr>
              <a:t>Near to the </a:t>
            </a:r>
          </a:p>
          <a:p>
            <a:pPr algn="ctr"/>
            <a:r>
              <a:rPr lang="en-US" sz="6600" dirty="0">
                <a:solidFill>
                  <a:srgbClr val="FFFF66"/>
                </a:solidFill>
                <a:latin typeface="Calibri"/>
              </a:rPr>
              <a:t>Heart of God,</a:t>
            </a:r>
            <a:br>
              <a:rPr lang="en-US" sz="6600" dirty="0">
                <a:solidFill>
                  <a:srgbClr val="FFFF66"/>
                </a:solidFill>
                <a:latin typeface="Calibri"/>
              </a:rPr>
            </a:br>
            <a:endParaRPr lang="en-US" sz="6600" i="1" dirty="0">
              <a:solidFill>
                <a:srgbClr val="FFFF66"/>
              </a:solidFill>
              <a:latin typeface="Calibri"/>
            </a:endParaRPr>
          </a:p>
        </p:txBody>
      </p:sp>
      <p:sp>
        <p:nvSpPr>
          <p:cNvPr id="3" name="TextBox 2"/>
          <p:cNvSpPr txBox="1"/>
          <p:nvPr/>
        </p:nvSpPr>
        <p:spPr>
          <a:xfrm>
            <a:off x="8458200" y="241012"/>
            <a:ext cx="1905000"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rgbClr val="FFFF66"/>
                </a:solidFill>
                <a:latin typeface="Calibri"/>
              </a:rPr>
              <a:t>Hymn #497</a:t>
            </a:r>
          </a:p>
        </p:txBody>
      </p:sp>
    </p:spTree>
    <p:extLst>
      <p:ext uri="{BB962C8B-B14F-4D97-AF65-F5344CB8AC3E}">
        <p14:creationId xmlns:p14="http://schemas.microsoft.com/office/powerpoint/2010/main" val="121139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p:txBody>
          <a:bodyPr>
            <a:normAutofit/>
          </a:bodyPr>
          <a:lstStyle/>
          <a:p>
            <a:pPr algn="ctr"/>
            <a:r>
              <a:rPr lang="en-US" sz="4900" dirty="0">
                <a:cs typeface="Calibri" panose="020F0502020204030204" pitchFamily="34" charset="0"/>
              </a:rPr>
              <a:t>ANNOUNCEMENTS</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838200" y="1921564"/>
            <a:ext cx="10515600" cy="4799345"/>
          </a:xfrm>
        </p:spPr>
        <p:txBody>
          <a:bodyPr>
            <a:noAutofit/>
          </a:bodyPr>
          <a:lstStyle/>
          <a:p>
            <a:r>
              <a:rPr lang="en-US" sz="4000" dirty="0">
                <a:solidFill>
                  <a:srgbClr val="222222"/>
                </a:solidFill>
                <a:effectLst/>
                <a:latin typeface="Calibri" panose="020F0502020204030204" pitchFamily="34" charset="0"/>
                <a:ea typeface="Times New Roman" panose="02020603050405020304" pitchFamily="18" charset="0"/>
              </a:rPr>
              <a:t>Rev. Mark Chapman and his wife Angela will be with us as a </a:t>
            </a:r>
            <a:r>
              <a:rPr lang="en-US" sz="4000" dirty="0">
                <a:solidFill>
                  <a:srgbClr val="222222"/>
                </a:solidFill>
                <a:latin typeface="Calibri" panose="020F0502020204030204" pitchFamily="34" charset="0"/>
                <a:ea typeface="Times New Roman" panose="02020603050405020304" pitchFamily="18" charset="0"/>
              </a:rPr>
              <a:t>pastoral candidate </a:t>
            </a:r>
            <a:r>
              <a:rPr lang="en-US" sz="4000" dirty="0">
                <a:solidFill>
                  <a:srgbClr val="222222"/>
                </a:solidFill>
                <a:effectLst/>
                <a:latin typeface="Calibri" panose="020F0502020204030204" pitchFamily="34" charset="0"/>
                <a:ea typeface="Times New Roman" panose="02020603050405020304" pitchFamily="18" charset="0"/>
              </a:rPr>
              <a:t>the week of October 24. Rev. Chapman will be speaking Sunday, October 24, Wednesday, October 27, and Sunday, October 31. Please be in prayer for the church and the Chapmans as we consider Rev. Chapman as our next pastor.</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7196260"/>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1"/>
            <a:ext cx="9144000" cy="4431983"/>
          </a:xfrm>
          <a:prstGeom prst="rect">
            <a:avLst/>
          </a:prstGeom>
        </p:spPr>
        <p:txBody>
          <a:bodyPr wrap="square">
            <a:spAutoFit/>
          </a:bodyPr>
          <a:lstStyle/>
          <a:p>
            <a:pPr algn="ctr"/>
            <a:r>
              <a:rPr lang="en-US" sz="6600" dirty="0">
                <a:solidFill>
                  <a:srgbClr val="FFFF66"/>
                </a:solidFill>
                <a:latin typeface="Calibri"/>
              </a:rPr>
              <a:t>A place where sin </a:t>
            </a:r>
          </a:p>
          <a:p>
            <a:pPr algn="ctr"/>
            <a:r>
              <a:rPr lang="en-US" sz="6600" dirty="0">
                <a:solidFill>
                  <a:srgbClr val="FFFF66"/>
                </a:solidFill>
                <a:latin typeface="Calibri"/>
              </a:rPr>
              <a:t>Cannot molest,</a:t>
            </a:r>
            <a:br>
              <a:rPr lang="en-US" sz="6600" dirty="0">
                <a:solidFill>
                  <a:srgbClr val="FFFF66"/>
                </a:solidFill>
                <a:latin typeface="Calibri"/>
              </a:rPr>
            </a:br>
            <a:r>
              <a:rPr lang="en-US" sz="6600" dirty="0">
                <a:solidFill>
                  <a:srgbClr val="FFFF66"/>
                </a:solidFill>
                <a:latin typeface="Calibri"/>
              </a:rPr>
              <a:t>Near to the </a:t>
            </a:r>
          </a:p>
          <a:p>
            <a:pPr algn="ctr"/>
            <a:r>
              <a:rPr lang="en-US" sz="6600" dirty="0">
                <a:solidFill>
                  <a:srgbClr val="FFFF66"/>
                </a:solidFill>
                <a:latin typeface="Calibri"/>
              </a:rPr>
              <a:t>Heart of God.</a:t>
            </a:r>
          </a:p>
          <a:p>
            <a:pPr algn="ctr"/>
            <a:endParaRPr lang="en-US" dirty="0">
              <a:solidFill>
                <a:prstClr val="black"/>
              </a:solidFill>
              <a:latin typeface="Calibri"/>
            </a:endParaRPr>
          </a:p>
        </p:txBody>
      </p:sp>
    </p:spTree>
    <p:extLst>
      <p:ext uri="{BB962C8B-B14F-4D97-AF65-F5344CB8AC3E}">
        <p14:creationId xmlns:p14="http://schemas.microsoft.com/office/powerpoint/2010/main" val="430724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5170646"/>
          </a:xfrm>
          <a:prstGeom prst="rect">
            <a:avLst/>
          </a:prstGeom>
        </p:spPr>
        <p:txBody>
          <a:bodyPr wrap="square">
            <a:spAutoFit/>
          </a:bodyPr>
          <a:lstStyle/>
          <a:p>
            <a:pPr algn="ctr"/>
            <a:r>
              <a:rPr lang="en-US" sz="6600" i="1" dirty="0">
                <a:solidFill>
                  <a:srgbClr val="FFFF66"/>
                </a:solidFill>
                <a:latin typeface="Calibri"/>
              </a:rPr>
              <a:t>O Jesus, </a:t>
            </a:r>
          </a:p>
          <a:p>
            <a:pPr algn="ctr"/>
            <a:r>
              <a:rPr lang="en-US" sz="6600" i="1" dirty="0">
                <a:solidFill>
                  <a:srgbClr val="FFFF66"/>
                </a:solidFill>
                <a:latin typeface="Calibri"/>
              </a:rPr>
              <a:t>Blest Redeemer,</a:t>
            </a:r>
            <a:br>
              <a:rPr lang="en-US" sz="6600" i="1" dirty="0">
                <a:solidFill>
                  <a:srgbClr val="FFFF66"/>
                </a:solidFill>
                <a:latin typeface="Calibri"/>
              </a:rPr>
            </a:br>
            <a:r>
              <a:rPr lang="en-US" sz="6600" i="1" dirty="0">
                <a:solidFill>
                  <a:srgbClr val="FFFF66"/>
                </a:solidFill>
                <a:latin typeface="Calibri"/>
              </a:rPr>
              <a:t>Sent from the </a:t>
            </a:r>
          </a:p>
          <a:p>
            <a:pPr algn="ctr"/>
            <a:r>
              <a:rPr lang="en-US" sz="6600" i="1" dirty="0">
                <a:solidFill>
                  <a:srgbClr val="FFFF66"/>
                </a:solidFill>
                <a:latin typeface="Calibri"/>
              </a:rPr>
              <a:t>Heart of God</a:t>
            </a:r>
            <a:r>
              <a:rPr lang="en-US" sz="6600" i="1" dirty="0">
                <a:solidFill>
                  <a:prstClr val="white"/>
                </a:solidFill>
                <a:latin typeface="Calibri"/>
              </a:rPr>
              <a:t>,</a:t>
            </a:r>
            <a:br>
              <a:rPr lang="en-US" sz="6600" i="1" dirty="0">
                <a:solidFill>
                  <a:prstClr val="white"/>
                </a:solidFill>
                <a:latin typeface="Calibri"/>
              </a:rPr>
            </a:br>
            <a:endParaRPr lang="en-US" sz="6600" i="1" dirty="0">
              <a:solidFill>
                <a:prstClr val="white"/>
              </a:solidFill>
              <a:latin typeface="Calibri"/>
            </a:endParaRPr>
          </a:p>
        </p:txBody>
      </p:sp>
    </p:spTree>
    <p:extLst>
      <p:ext uri="{BB962C8B-B14F-4D97-AF65-F5344CB8AC3E}">
        <p14:creationId xmlns:p14="http://schemas.microsoft.com/office/powerpoint/2010/main" val="959876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1"/>
            <a:ext cx="9144000" cy="4154984"/>
          </a:xfrm>
          <a:prstGeom prst="rect">
            <a:avLst/>
          </a:prstGeom>
        </p:spPr>
        <p:txBody>
          <a:bodyPr wrap="square">
            <a:spAutoFit/>
          </a:bodyPr>
          <a:lstStyle/>
          <a:p>
            <a:pPr algn="ctr"/>
            <a:r>
              <a:rPr lang="en-US" sz="6600" i="1" dirty="0">
                <a:solidFill>
                  <a:srgbClr val="FFFF66"/>
                </a:solidFill>
                <a:latin typeface="Calibri"/>
              </a:rPr>
              <a:t>Hold us who wait </a:t>
            </a:r>
          </a:p>
          <a:p>
            <a:pPr algn="ctr"/>
            <a:r>
              <a:rPr lang="en-US" sz="6600" i="1" dirty="0">
                <a:solidFill>
                  <a:srgbClr val="FFFF66"/>
                </a:solidFill>
                <a:latin typeface="Calibri"/>
              </a:rPr>
              <a:t>Before Thee</a:t>
            </a:r>
            <a:br>
              <a:rPr lang="en-US" sz="6600" i="1" dirty="0">
                <a:solidFill>
                  <a:srgbClr val="FFFF66"/>
                </a:solidFill>
                <a:latin typeface="Calibri"/>
              </a:rPr>
            </a:br>
            <a:r>
              <a:rPr lang="en-US" sz="6600" i="1" dirty="0">
                <a:solidFill>
                  <a:srgbClr val="FFFF66"/>
                </a:solidFill>
                <a:latin typeface="Calibri"/>
              </a:rPr>
              <a:t>Near to the </a:t>
            </a:r>
          </a:p>
          <a:p>
            <a:pPr algn="ctr"/>
            <a:r>
              <a:rPr lang="en-US" sz="6600" i="1" dirty="0">
                <a:solidFill>
                  <a:srgbClr val="FFFF66"/>
                </a:solidFill>
                <a:latin typeface="Calibri"/>
              </a:rPr>
              <a:t>Heart of God.</a:t>
            </a:r>
          </a:p>
        </p:txBody>
      </p:sp>
    </p:spTree>
    <p:extLst>
      <p:ext uri="{BB962C8B-B14F-4D97-AF65-F5344CB8AC3E}">
        <p14:creationId xmlns:p14="http://schemas.microsoft.com/office/powerpoint/2010/main" val="1936877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219" y="1143000"/>
            <a:ext cx="9144000" cy="5170646"/>
          </a:xfrm>
          <a:prstGeom prst="rect">
            <a:avLst/>
          </a:prstGeom>
        </p:spPr>
        <p:txBody>
          <a:bodyPr wrap="square">
            <a:spAutoFit/>
          </a:bodyPr>
          <a:lstStyle/>
          <a:p>
            <a:pPr algn="ctr"/>
            <a:r>
              <a:rPr lang="en-US" sz="6600" dirty="0">
                <a:solidFill>
                  <a:srgbClr val="FFFF66"/>
                </a:solidFill>
                <a:latin typeface="Calibri"/>
              </a:rPr>
              <a:t>There is a place </a:t>
            </a:r>
          </a:p>
          <a:p>
            <a:pPr algn="ctr"/>
            <a:r>
              <a:rPr lang="en-US" sz="6600" dirty="0">
                <a:solidFill>
                  <a:srgbClr val="FFFF66"/>
                </a:solidFill>
                <a:latin typeface="Calibri"/>
              </a:rPr>
              <a:t>Of comfort sweet</a:t>
            </a:r>
            <a:br>
              <a:rPr lang="en-US" sz="6600" dirty="0">
                <a:solidFill>
                  <a:srgbClr val="FFFF66"/>
                </a:solidFill>
                <a:latin typeface="Calibri"/>
              </a:rPr>
            </a:br>
            <a:r>
              <a:rPr lang="en-US" sz="6600" dirty="0">
                <a:solidFill>
                  <a:srgbClr val="FFFF66"/>
                </a:solidFill>
                <a:latin typeface="Calibri"/>
              </a:rPr>
              <a:t>Near to the </a:t>
            </a:r>
          </a:p>
          <a:p>
            <a:pPr algn="ctr"/>
            <a:r>
              <a:rPr lang="en-US" sz="6600" dirty="0">
                <a:solidFill>
                  <a:srgbClr val="FFFF66"/>
                </a:solidFill>
                <a:latin typeface="Calibri"/>
              </a:rPr>
              <a:t>Heart of God,</a:t>
            </a:r>
            <a:br>
              <a:rPr lang="en-US" sz="6600" dirty="0">
                <a:solidFill>
                  <a:prstClr val="black"/>
                </a:solidFill>
                <a:latin typeface="Calibri"/>
              </a:rPr>
            </a:br>
            <a:endParaRPr lang="en-US" sz="6600" dirty="0">
              <a:solidFill>
                <a:prstClr val="black"/>
              </a:solidFill>
              <a:latin typeface="Calibri"/>
            </a:endParaRPr>
          </a:p>
        </p:txBody>
      </p:sp>
    </p:spTree>
    <p:extLst>
      <p:ext uri="{BB962C8B-B14F-4D97-AF65-F5344CB8AC3E}">
        <p14:creationId xmlns:p14="http://schemas.microsoft.com/office/powerpoint/2010/main" val="849812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5170646"/>
          </a:xfrm>
          <a:prstGeom prst="rect">
            <a:avLst/>
          </a:prstGeom>
        </p:spPr>
        <p:txBody>
          <a:bodyPr wrap="square">
            <a:spAutoFit/>
          </a:bodyPr>
          <a:lstStyle/>
          <a:p>
            <a:pPr algn="ctr"/>
            <a:r>
              <a:rPr lang="en-US" sz="6600" dirty="0">
                <a:solidFill>
                  <a:srgbClr val="FFFF66"/>
                </a:solidFill>
                <a:latin typeface="Calibri"/>
              </a:rPr>
              <a:t>A place where we </a:t>
            </a:r>
          </a:p>
          <a:p>
            <a:pPr algn="ctr"/>
            <a:r>
              <a:rPr lang="en-US" sz="6600" dirty="0">
                <a:solidFill>
                  <a:srgbClr val="FFFF66"/>
                </a:solidFill>
                <a:latin typeface="Calibri"/>
              </a:rPr>
              <a:t>Our Savior meet,</a:t>
            </a:r>
            <a:br>
              <a:rPr lang="en-US" sz="6600" dirty="0">
                <a:solidFill>
                  <a:srgbClr val="FFFF66"/>
                </a:solidFill>
                <a:latin typeface="Calibri"/>
              </a:rPr>
            </a:br>
            <a:r>
              <a:rPr lang="en-US" sz="6600" dirty="0">
                <a:solidFill>
                  <a:srgbClr val="FFFF66"/>
                </a:solidFill>
                <a:latin typeface="Calibri"/>
              </a:rPr>
              <a:t>Near to the </a:t>
            </a:r>
          </a:p>
          <a:p>
            <a:pPr algn="ctr"/>
            <a:r>
              <a:rPr lang="en-US" sz="6600" dirty="0">
                <a:solidFill>
                  <a:srgbClr val="FFFF66"/>
                </a:solidFill>
                <a:latin typeface="Calibri"/>
              </a:rPr>
              <a:t>Heart of God.</a:t>
            </a:r>
          </a:p>
          <a:p>
            <a:pPr algn="ctr"/>
            <a:endParaRPr lang="en-US" sz="6600" dirty="0">
              <a:solidFill>
                <a:prstClr val="black"/>
              </a:solidFill>
              <a:latin typeface="Calibri"/>
            </a:endParaRPr>
          </a:p>
        </p:txBody>
      </p:sp>
    </p:spTree>
    <p:extLst>
      <p:ext uri="{BB962C8B-B14F-4D97-AF65-F5344CB8AC3E}">
        <p14:creationId xmlns:p14="http://schemas.microsoft.com/office/powerpoint/2010/main" val="3534734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5170646"/>
          </a:xfrm>
          <a:prstGeom prst="rect">
            <a:avLst/>
          </a:prstGeom>
        </p:spPr>
        <p:txBody>
          <a:bodyPr wrap="square">
            <a:spAutoFit/>
          </a:bodyPr>
          <a:lstStyle/>
          <a:p>
            <a:pPr algn="ctr"/>
            <a:r>
              <a:rPr lang="en-US" sz="6600" i="1" dirty="0">
                <a:solidFill>
                  <a:srgbClr val="FFFF66"/>
                </a:solidFill>
                <a:latin typeface="Calibri"/>
              </a:rPr>
              <a:t>O Jesus, </a:t>
            </a:r>
          </a:p>
          <a:p>
            <a:pPr algn="ctr"/>
            <a:r>
              <a:rPr lang="en-US" sz="6600" i="1" dirty="0">
                <a:solidFill>
                  <a:srgbClr val="FFFF66"/>
                </a:solidFill>
                <a:latin typeface="Calibri"/>
              </a:rPr>
              <a:t>Blest Redeemer,</a:t>
            </a:r>
            <a:br>
              <a:rPr lang="en-US" sz="6600" i="1" dirty="0">
                <a:solidFill>
                  <a:srgbClr val="FFFF66"/>
                </a:solidFill>
                <a:latin typeface="Calibri"/>
              </a:rPr>
            </a:br>
            <a:r>
              <a:rPr lang="en-US" sz="6600" i="1" dirty="0">
                <a:solidFill>
                  <a:srgbClr val="FFFF66"/>
                </a:solidFill>
                <a:latin typeface="Calibri"/>
              </a:rPr>
              <a:t>Sent from the </a:t>
            </a:r>
          </a:p>
          <a:p>
            <a:pPr algn="ctr"/>
            <a:r>
              <a:rPr lang="en-US" sz="6600" i="1" dirty="0">
                <a:solidFill>
                  <a:srgbClr val="FFFF66"/>
                </a:solidFill>
                <a:latin typeface="Calibri"/>
              </a:rPr>
              <a:t>Heart of God,</a:t>
            </a:r>
            <a:br>
              <a:rPr lang="en-US" sz="6600" i="1" dirty="0">
                <a:solidFill>
                  <a:srgbClr val="FFFF66"/>
                </a:solidFill>
                <a:latin typeface="Calibri"/>
              </a:rPr>
            </a:br>
            <a:endParaRPr lang="en-US" sz="6600" i="1" dirty="0">
              <a:solidFill>
                <a:srgbClr val="FFFF66"/>
              </a:solidFill>
              <a:latin typeface="Calibri"/>
            </a:endParaRPr>
          </a:p>
        </p:txBody>
      </p:sp>
    </p:spTree>
    <p:extLst>
      <p:ext uri="{BB962C8B-B14F-4D97-AF65-F5344CB8AC3E}">
        <p14:creationId xmlns:p14="http://schemas.microsoft.com/office/powerpoint/2010/main" val="1822357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1"/>
            <a:ext cx="9144000" cy="4154984"/>
          </a:xfrm>
          <a:prstGeom prst="rect">
            <a:avLst/>
          </a:prstGeom>
        </p:spPr>
        <p:txBody>
          <a:bodyPr wrap="square">
            <a:spAutoFit/>
          </a:bodyPr>
          <a:lstStyle/>
          <a:p>
            <a:pPr algn="ctr"/>
            <a:r>
              <a:rPr lang="en-US" sz="6600" i="1" dirty="0">
                <a:solidFill>
                  <a:srgbClr val="FFFF66"/>
                </a:solidFill>
                <a:latin typeface="Calibri"/>
              </a:rPr>
              <a:t>Hold us who wait </a:t>
            </a:r>
          </a:p>
          <a:p>
            <a:pPr algn="ctr"/>
            <a:r>
              <a:rPr lang="en-US" sz="6600" i="1" dirty="0">
                <a:solidFill>
                  <a:srgbClr val="FFFF66"/>
                </a:solidFill>
                <a:latin typeface="Calibri"/>
              </a:rPr>
              <a:t>Before Thee</a:t>
            </a:r>
            <a:br>
              <a:rPr lang="en-US" sz="6600" i="1" dirty="0">
                <a:solidFill>
                  <a:srgbClr val="FFFF66"/>
                </a:solidFill>
                <a:latin typeface="Calibri"/>
              </a:rPr>
            </a:br>
            <a:r>
              <a:rPr lang="en-US" sz="6600" i="1" dirty="0">
                <a:solidFill>
                  <a:srgbClr val="FFFF66"/>
                </a:solidFill>
                <a:latin typeface="Calibri"/>
              </a:rPr>
              <a:t>Near to the </a:t>
            </a:r>
          </a:p>
          <a:p>
            <a:pPr algn="ctr"/>
            <a:r>
              <a:rPr lang="en-US" sz="6600" i="1" dirty="0">
                <a:solidFill>
                  <a:srgbClr val="FFFF66"/>
                </a:solidFill>
                <a:latin typeface="Calibri"/>
              </a:rPr>
              <a:t>Heart of God.</a:t>
            </a:r>
          </a:p>
        </p:txBody>
      </p:sp>
    </p:spTree>
    <p:extLst>
      <p:ext uri="{BB962C8B-B14F-4D97-AF65-F5344CB8AC3E}">
        <p14:creationId xmlns:p14="http://schemas.microsoft.com/office/powerpoint/2010/main" val="3955083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143000"/>
            <a:ext cx="9220200" cy="5170646"/>
          </a:xfrm>
          <a:prstGeom prst="rect">
            <a:avLst/>
          </a:prstGeom>
        </p:spPr>
        <p:txBody>
          <a:bodyPr wrap="square">
            <a:spAutoFit/>
          </a:bodyPr>
          <a:lstStyle/>
          <a:p>
            <a:pPr algn="ctr"/>
            <a:r>
              <a:rPr lang="en-US" sz="6600" dirty="0">
                <a:solidFill>
                  <a:srgbClr val="FFFF66"/>
                </a:solidFill>
                <a:latin typeface="Calibri"/>
              </a:rPr>
              <a:t>There is a place </a:t>
            </a:r>
          </a:p>
          <a:p>
            <a:pPr algn="ctr"/>
            <a:r>
              <a:rPr lang="en-US" sz="6600" dirty="0">
                <a:solidFill>
                  <a:srgbClr val="FFFF66"/>
                </a:solidFill>
                <a:latin typeface="Calibri"/>
              </a:rPr>
              <a:t>Of full release</a:t>
            </a:r>
            <a:br>
              <a:rPr lang="en-US" sz="6600" dirty="0">
                <a:solidFill>
                  <a:srgbClr val="FFFF66"/>
                </a:solidFill>
                <a:latin typeface="Calibri"/>
              </a:rPr>
            </a:br>
            <a:r>
              <a:rPr lang="en-US" sz="6600" dirty="0">
                <a:solidFill>
                  <a:srgbClr val="FFFF66"/>
                </a:solidFill>
                <a:latin typeface="Calibri"/>
              </a:rPr>
              <a:t>Near to the </a:t>
            </a:r>
          </a:p>
          <a:p>
            <a:pPr algn="ctr"/>
            <a:r>
              <a:rPr lang="en-US" sz="6600" dirty="0">
                <a:solidFill>
                  <a:srgbClr val="FFFF66"/>
                </a:solidFill>
                <a:latin typeface="Calibri"/>
              </a:rPr>
              <a:t>Heart of God</a:t>
            </a:r>
            <a:br>
              <a:rPr lang="en-US" sz="6600" dirty="0">
                <a:solidFill>
                  <a:prstClr val="white"/>
                </a:solidFill>
                <a:latin typeface="Calibri"/>
              </a:rPr>
            </a:br>
            <a:endParaRPr lang="en-US" sz="6600" i="1" dirty="0">
              <a:solidFill>
                <a:prstClr val="white"/>
              </a:solidFill>
              <a:latin typeface="Calibri"/>
            </a:endParaRPr>
          </a:p>
        </p:txBody>
      </p:sp>
    </p:spTree>
    <p:extLst>
      <p:ext uri="{BB962C8B-B14F-4D97-AF65-F5344CB8AC3E}">
        <p14:creationId xmlns:p14="http://schemas.microsoft.com/office/powerpoint/2010/main" val="1566191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5170646"/>
          </a:xfrm>
          <a:prstGeom prst="rect">
            <a:avLst/>
          </a:prstGeom>
        </p:spPr>
        <p:txBody>
          <a:bodyPr wrap="square">
            <a:spAutoFit/>
          </a:bodyPr>
          <a:lstStyle/>
          <a:p>
            <a:pPr algn="ctr"/>
            <a:r>
              <a:rPr lang="en-US" sz="6600" dirty="0">
                <a:solidFill>
                  <a:srgbClr val="FFFF66"/>
                </a:solidFill>
                <a:latin typeface="Calibri"/>
              </a:rPr>
              <a:t>A place where all </a:t>
            </a:r>
          </a:p>
          <a:p>
            <a:pPr algn="ctr"/>
            <a:r>
              <a:rPr lang="en-US" sz="6600" dirty="0">
                <a:solidFill>
                  <a:srgbClr val="FFFF66"/>
                </a:solidFill>
                <a:latin typeface="Calibri"/>
              </a:rPr>
              <a:t>Is joy and peace</a:t>
            </a:r>
            <a:br>
              <a:rPr lang="en-US" sz="6600" dirty="0">
                <a:solidFill>
                  <a:srgbClr val="FFFF66"/>
                </a:solidFill>
                <a:latin typeface="Calibri"/>
              </a:rPr>
            </a:br>
            <a:r>
              <a:rPr lang="en-US" sz="6600" dirty="0">
                <a:solidFill>
                  <a:srgbClr val="FFFF66"/>
                </a:solidFill>
                <a:latin typeface="Calibri"/>
              </a:rPr>
              <a:t>Near to the </a:t>
            </a:r>
          </a:p>
          <a:p>
            <a:pPr algn="ctr"/>
            <a:r>
              <a:rPr lang="en-US" sz="6600" dirty="0">
                <a:solidFill>
                  <a:srgbClr val="FFFF66"/>
                </a:solidFill>
                <a:latin typeface="Calibri"/>
              </a:rPr>
              <a:t>Heart of God.</a:t>
            </a:r>
          </a:p>
          <a:p>
            <a:pPr algn="ctr"/>
            <a:endParaRPr lang="en-US" sz="6600" dirty="0">
              <a:solidFill>
                <a:prstClr val="black"/>
              </a:solidFill>
              <a:latin typeface="Calibri"/>
            </a:endParaRPr>
          </a:p>
        </p:txBody>
      </p:sp>
    </p:spTree>
    <p:extLst>
      <p:ext uri="{BB962C8B-B14F-4D97-AF65-F5344CB8AC3E}">
        <p14:creationId xmlns:p14="http://schemas.microsoft.com/office/powerpoint/2010/main" val="2771316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43000"/>
            <a:ext cx="9144000" cy="5170646"/>
          </a:xfrm>
          <a:prstGeom prst="rect">
            <a:avLst/>
          </a:prstGeom>
        </p:spPr>
        <p:txBody>
          <a:bodyPr wrap="square">
            <a:spAutoFit/>
          </a:bodyPr>
          <a:lstStyle/>
          <a:p>
            <a:pPr algn="ctr"/>
            <a:r>
              <a:rPr lang="en-US" sz="6600" i="1" dirty="0">
                <a:solidFill>
                  <a:srgbClr val="FFFF66"/>
                </a:solidFill>
                <a:latin typeface="Calibri"/>
              </a:rPr>
              <a:t>O Jesus, </a:t>
            </a:r>
          </a:p>
          <a:p>
            <a:pPr algn="ctr"/>
            <a:r>
              <a:rPr lang="en-US" sz="6600" i="1" dirty="0">
                <a:solidFill>
                  <a:srgbClr val="FFFF66"/>
                </a:solidFill>
                <a:latin typeface="Calibri"/>
              </a:rPr>
              <a:t>Blest Redeemer,</a:t>
            </a:r>
            <a:br>
              <a:rPr lang="en-US" sz="6600" i="1" dirty="0">
                <a:solidFill>
                  <a:srgbClr val="FFFF66"/>
                </a:solidFill>
                <a:latin typeface="Calibri"/>
              </a:rPr>
            </a:br>
            <a:r>
              <a:rPr lang="en-US" sz="6600" i="1" dirty="0">
                <a:solidFill>
                  <a:srgbClr val="FFFF66"/>
                </a:solidFill>
                <a:latin typeface="Calibri"/>
              </a:rPr>
              <a:t>Sent from the </a:t>
            </a:r>
          </a:p>
          <a:p>
            <a:pPr algn="ctr"/>
            <a:r>
              <a:rPr lang="en-US" sz="6600" i="1" dirty="0">
                <a:solidFill>
                  <a:srgbClr val="FFFF66"/>
                </a:solidFill>
                <a:latin typeface="Calibri"/>
              </a:rPr>
              <a:t>Heart of God,</a:t>
            </a:r>
            <a:br>
              <a:rPr lang="en-US" sz="6600" i="1" dirty="0">
                <a:solidFill>
                  <a:srgbClr val="FFFF66"/>
                </a:solidFill>
                <a:latin typeface="Calibri"/>
              </a:rPr>
            </a:br>
            <a:endParaRPr lang="en-US" sz="6600" i="1" dirty="0">
              <a:solidFill>
                <a:srgbClr val="FFFF66"/>
              </a:solidFill>
              <a:latin typeface="Calibri"/>
            </a:endParaRPr>
          </a:p>
        </p:txBody>
      </p:sp>
    </p:spTree>
    <p:extLst>
      <p:ext uri="{BB962C8B-B14F-4D97-AF65-F5344CB8AC3E}">
        <p14:creationId xmlns:p14="http://schemas.microsoft.com/office/powerpoint/2010/main" val="154030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15CE-72B8-4BE3-9EF8-84646621407F}"/>
              </a:ext>
            </a:extLst>
          </p:cNvPr>
          <p:cNvSpPr>
            <a:spLocks noGrp="1"/>
          </p:cNvSpPr>
          <p:nvPr>
            <p:ph type="title"/>
          </p:nvPr>
        </p:nvSpPr>
        <p:spPr/>
        <p:txBody>
          <a:bodyPr>
            <a:normAutofit/>
          </a:bodyPr>
          <a:lstStyle/>
          <a:p>
            <a:pPr algn="ctr"/>
            <a:r>
              <a:rPr lang="en-US" sz="4900" dirty="0"/>
              <a:t>PRAYER OPPORTUNITIES </a:t>
            </a:r>
          </a:p>
        </p:txBody>
      </p:sp>
      <p:sp>
        <p:nvSpPr>
          <p:cNvPr id="3" name="Content Placeholder 2">
            <a:extLst>
              <a:ext uri="{FF2B5EF4-FFF2-40B4-BE49-F238E27FC236}">
                <a16:creationId xmlns:a16="http://schemas.microsoft.com/office/drawing/2014/main" id="{6C1E3EC8-4D27-4C1E-BA7B-0275DC034592}"/>
              </a:ext>
            </a:extLst>
          </p:cNvPr>
          <p:cNvSpPr>
            <a:spLocks noGrp="1"/>
          </p:cNvSpPr>
          <p:nvPr>
            <p:ph idx="1"/>
          </p:nvPr>
        </p:nvSpPr>
        <p:spPr>
          <a:xfrm>
            <a:off x="747487" y="1868741"/>
            <a:ext cx="10981764" cy="4351338"/>
          </a:xfrm>
        </p:spPr>
        <p:txBody>
          <a:bodyPr>
            <a:normAutofit/>
          </a:bodyPr>
          <a:lstStyle/>
          <a:p>
            <a:pPr marL="0" indent="0" algn="ctr">
              <a:buNone/>
            </a:pPr>
            <a:endParaRPr lang="en-US" sz="1600" dirty="0"/>
          </a:p>
          <a:p>
            <a:pPr marL="0" indent="0" algn="ctr">
              <a:buNone/>
            </a:pPr>
            <a:r>
              <a:rPr lang="en-US" sz="4400" dirty="0"/>
              <a:t>Thursday 9 am – Ladies Prayer Time</a:t>
            </a:r>
          </a:p>
          <a:p>
            <a:pPr marL="0" indent="0" algn="ctr">
              <a:buNone/>
            </a:pPr>
            <a:endParaRPr lang="en-US" sz="3600" dirty="0"/>
          </a:p>
          <a:p>
            <a:pPr marL="0" indent="0" algn="ctr">
              <a:buNone/>
            </a:pPr>
            <a:r>
              <a:rPr lang="en-US" sz="4400" dirty="0"/>
              <a:t>Wednesday 7 pm - Prayer Meeting </a:t>
            </a:r>
          </a:p>
          <a:p>
            <a:pPr marL="0" indent="0" algn="ctr">
              <a:buNone/>
            </a:pPr>
            <a:endParaRPr lang="en-US" sz="3600" dirty="0"/>
          </a:p>
          <a:p>
            <a:pPr marL="0" indent="0" algn="ctr">
              <a:buNone/>
            </a:pPr>
            <a:r>
              <a:rPr lang="en-US" sz="4400" dirty="0"/>
              <a:t>Sunday 9:30 am – All Church Prayer Time</a:t>
            </a:r>
          </a:p>
          <a:p>
            <a:pPr algn="ctr"/>
            <a:endParaRPr lang="en-US" dirty="0"/>
          </a:p>
        </p:txBody>
      </p:sp>
    </p:spTree>
    <p:extLst>
      <p:ext uri="{BB962C8B-B14F-4D97-AF65-F5344CB8AC3E}">
        <p14:creationId xmlns:p14="http://schemas.microsoft.com/office/powerpoint/2010/main" val="700706247"/>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329" y="1143000"/>
            <a:ext cx="11158331" cy="5570756"/>
          </a:xfrm>
          <a:prstGeom prst="rect">
            <a:avLst/>
          </a:prstGeom>
        </p:spPr>
        <p:txBody>
          <a:bodyPr wrap="square">
            <a:spAutoFit/>
          </a:bodyPr>
          <a:lstStyle/>
          <a:p>
            <a:pPr algn="ctr"/>
            <a:r>
              <a:rPr lang="en-US" sz="6600" i="1" dirty="0">
                <a:solidFill>
                  <a:srgbClr val="FFFF66"/>
                </a:solidFill>
                <a:latin typeface="Calibri"/>
              </a:rPr>
              <a:t>Hold us who wait </a:t>
            </a:r>
          </a:p>
          <a:p>
            <a:pPr algn="ctr"/>
            <a:r>
              <a:rPr lang="en-US" sz="6600" i="1" dirty="0">
                <a:solidFill>
                  <a:srgbClr val="FFFF66"/>
                </a:solidFill>
                <a:latin typeface="Calibri"/>
              </a:rPr>
              <a:t>Before Thee</a:t>
            </a:r>
            <a:br>
              <a:rPr lang="en-US" sz="6600" i="1" dirty="0">
                <a:solidFill>
                  <a:srgbClr val="FFFF66"/>
                </a:solidFill>
                <a:latin typeface="Calibri"/>
              </a:rPr>
            </a:br>
            <a:r>
              <a:rPr lang="en-US" sz="6600" i="1" dirty="0">
                <a:solidFill>
                  <a:srgbClr val="FFFF66"/>
                </a:solidFill>
                <a:latin typeface="Calibri"/>
              </a:rPr>
              <a:t>Near to the </a:t>
            </a:r>
          </a:p>
          <a:p>
            <a:pPr algn="ctr"/>
            <a:r>
              <a:rPr lang="en-US" sz="6600" i="1" dirty="0">
                <a:solidFill>
                  <a:srgbClr val="FFFF66"/>
                </a:solidFill>
                <a:latin typeface="Calibri"/>
              </a:rPr>
              <a:t>Heart of God.</a:t>
            </a:r>
          </a:p>
          <a:p>
            <a:pPr algn="ctr"/>
            <a:endParaRPr lang="en-US" sz="6600" i="1" dirty="0">
              <a:solidFill>
                <a:srgbClr val="FFFF66"/>
              </a:solidFill>
              <a:latin typeface="Calibri"/>
            </a:endParaRPr>
          </a:p>
          <a:p>
            <a:pPr algn="ctr"/>
            <a:endParaRPr lang="en-US" sz="200" dirty="0">
              <a:solidFill>
                <a:srgbClr val="FFFF66"/>
              </a:solidFill>
              <a:latin typeface="Calibri"/>
            </a:endParaRPr>
          </a:p>
          <a:p>
            <a:pPr algn="ctr"/>
            <a:endParaRPr lang="en-US" sz="200" dirty="0">
              <a:solidFill>
                <a:srgbClr val="FFFF66"/>
              </a:solidFill>
              <a:latin typeface="Calibri"/>
            </a:endParaRPr>
          </a:p>
          <a:p>
            <a:endParaRPr lang="en-US" sz="200" dirty="0">
              <a:solidFill>
                <a:srgbClr val="FFFF66"/>
              </a:solidFill>
              <a:latin typeface="Calibri"/>
            </a:endParaRPr>
          </a:p>
          <a:p>
            <a:r>
              <a:rPr lang="en-US" sz="2000" i="1" dirty="0">
                <a:solidFill>
                  <a:srgbClr val="FFFF66"/>
                </a:solidFill>
                <a:latin typeface="Calibri"/>
              </a:rPr>
              <a:t>       Public Domain</a:t>
            </a:r>
          </a:p>
        </p:txBody>
      </p:sp>
    </p:spTree>
    <p:extLst>
      <p:ext uri="{BB962C8B-B14F-4D97-AF65-F5344CB8AC3E}">
        <p14:creationId xmlns:p14="http://schemas.microsoft.com/office/powerpoint/2010/main" val="3680839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81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218" y="1143001"/>
            <a:ext cx="9144000" cy="4708981"/>
          </a:xfrm>
          <a:prstGeom prst="rect">
            <a:avLst/>
          </a:prstGeom>
        </p:spPr>
        <p:txBody>
          <a:bodyPr wrap="square">
            <a:spAutoFit/>
          </a:bodyPr>
          <a:lstStyle/>
          <a:p>
            <a:pPr algn="ctr"/>
            <a:r>
              <a:rPr lang="en-US" sz="6000" dirty="0">
                <a:solidFill>
                  <a:srgbClr val="FFFF66"/>
                </a:solidFill>
                <a:latin typeface="Calibri"/>
              </a:rPr>
              <a:t>Break Thou the bread of life, Dear Lord, to me,</a:t>
            </a:r>
            <a:br>
              <a:rPr lang="en-US" sz="6000" dirty="0">
                <a:solidFill>
                  <a:srgbClr val="FFFF66"/>
                </a:solidFill>
                <a:latin typeface="Calibri"/>
              </a:rPr>
            </a:br>
            <a:r>
              <a:rPr lang="en-US" sz="6000" dirty="0">
                <a:solidFill>
                  <a:srgbClr val="FFFF66"/>
                </a:solidFill>
                <a:latin typeface="Calibri"/>
              </a:rPr>
              <a:t>As Thou didst break the Loaves beside the sea;</a:t>
            </a:r>
            <a:br>
              <a:rPr lang="en-US" sz="6000" dirty="0">
                <a:solidFill>
                  <a:srgbClr val="FFFF66"/>
                </a:solidFill>
                <a:latin typeface="Calibri"/>
              </a:rPr>
            </a:br>
            <a:endParaRPr lang="en-US" sz="6000" dirty="0">
              <a:solidFill>
                <a:srgbClr val="FFFF66"/>
              </a:solidFill>
              <a:latin typeface="Calibri"/>
            </a:endParaRPr>
          </a:p>
        </p:txBody>
      </p:sp>
      <p:sp>
        <p:nvSpPr>
          <p:cNvPr id="3" name="TextBox 2"/>
          <p:cNvSpPr txBox="1"/>
          <p:nvPr/>
        </p:nvSpPr>
        <p:spPr>
          <a:xfrm>
            <a:off x="8077200" y="304800"/>
            <a:ext cx="2287424"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a:solidFill>
                  <a:srgbClr val="FFFF66"/>
                </a:solidFill>
                <a:latin typeface="Calibri"/>
              </a:rPr>
              <a:t>Hymn #274</a:t>
            </a:r>
          </a:p>
        </p:txBody>
      </p:sp>
    </p:spTree>
    <p:extLst>
      <p:ext uri="{BB962C8B-B14F-4D97-AF65-F5344CB8AC3E}">
        <p14:creationId xmlns:p14="http://schemas.microsoft.com/office/powerpoint/2010/main" val="3154253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D9367-0D2B-465A-97F2-876B0D3E77D2}"/>
              </a:ext>
            </a:extLst>
          </p:cNvPr>
          <p:cNvSpPr txBox="1"/>
          <p:nvPr/>
        </p:nvSpPr>
        <p:spPr>
          <a:xfrm>
            <a:off x="1524000" y="1143000"/>
            <a:ext cx="9144000" cy="3785652"/>
          </a:xfrm>
          <a:prstGeom prst="rect">
            <a:avLst/>
          </a:prstGeom>
          <a:noFill/>
        </p:spPr>
        <p:txBody>
          <a:bodyPr wrap="square">
            <a:spAutoFit/>
          </a:bodyPr>
          <a:lstStyle/>
          <a:p>
            <a:pPr algn="ctr"/>
            <a:r>
              <a:rPr lang="en-US" sz="6000" dirty="0">
                <a:solidFill>
                  <a:srgbClr val="FFFF66"/>
                </a:solidFill>
                <a:latin typeface="Calibri"/>
              </a:rPr>
              <a:t>Beyond the sacred page </a:t>
            </a:r>
          </a:p>
          <a:p>
            <a:pPr algn="ctr"/>
            <a:r>
              <a:rPr lang="en-US" sz="6000" dirty="0">
                <a:solidFill>
                  <a:srgbClr val="FFFF66"/>
                </a:solidFill>
                <a:latin typeface="Calibri"/>
              </a:rPr>
              <a:t>I seek Thee, Lord,</a:t>
            </a:r>
            <a:br>
              <a:rPr lang="en-US" sz="6000" dirty="0">
                <a:solidFill>
                  <a:srgbClr val="FFFF66"/>
                </a:solidFill>
                <a:latin typeface="Calibri"/>
              </a:rPr>
            </a:br>
            <a:r>
              <a:rPr lang="en-US" sz="6000" dirty="0">
                <a:solidFill>
                  <a:srgbClr val="FFFF66"/>
                </a:solidFill>
                <a:latin typeface="Calibri"/>
              </a:rPr>
              <a:t>My spirit pants for Thee, </a:t>
            </a:r>
          </a:p>
          <a:p>
            <a:pPr algn="ctr"/>
            <a:r>
              <a:rPr lang="en-US" sz="6000" dirty="0">
                <a:solidFill>
                  <a:srgbClr val="FFFF66"/>
                </a:solidFill>
                <a:latin typeface="Calibri"/>
              </a:rPr>
              <a:t>O Living Word.</a:t>
            </a:r>
          </a:p>
        </p:txBody>
      </p:sp>
    </p:spTree>
    <p:extLst>
      <p:ext uri="{BB962C8B-B14F-4D97-AF65-F5344CB8AC3E}">
        <p14:creationId xmlns:p14="http://schemas.microsoft.com/office/powerpoint/2010/main" val="807569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909" y="1219201"/>
            <a:ext cx="9144000" cy="4708981"/>
          </a:xfrm>
          <a:prstGeom prst="rect">
            <a:avLst/>
          </a:prstGeom>
        </p:spPr>
        <p:txBody>
          <a:bodyPr wrap="square">
            <a:spAutoFit/>
          </a:bodyPr>
          <a:lstStyle/>
          <a:p>
            <a:pPr algn="ctr"/>
            <a:r>
              <a:rPr lang="en-US" sz="6000" dirty="0">
                <a:solidFill>
                  <a:srgbClr val="FFFF66"/>
                </a:solidFill>
                <a:latin typeface="Calibri"/>
              </a:rPr>
              <a:t>Bless Thou the truth, </a:t>
            </a:r>
          </a:p>
          <a:p>
            <a:pPr algn="ctr"/>
            <a:r>
              <a:rPr lang="en-US" sz="6000" dirty="0">
                <a:solidFill>
                  <a:srgbClr val="FFFF66"/>
                </a:solidFill>
                <a:latin typeface="Calibri"/>
              </a:rPr>
              <a:t>Dear Lord, to me, to me,</a:t>
            </a:r>
            <a:br>
              <a:rPr lang="en-US" sz="6000" dirty="0">
                <a:solidFill>
                  <a:srgbClr val="FFFF66"/>
                </a:solidFill>
                <a:latin typeface="Calibri"/>
              </a:rPr>
            </a:br>
            <a:r>
              <a:rPr lang="en-US" sz="6000" dirty="0">
                <a:solidFill>
                  <a:srgbClr val="FFFF66"/>
                </a:solidFill>
                <a:latin typeface="Calibri"/>
              </a:rPr>
              <a:t>As Thou didst bless </a:t>
            </a:r>
          </a:p>
          <a:p>
            <a:pPr algn="ctr"/>
            <a:r>
              <a:rPr lang="en-US" sz="6000" dirty="0">
                <a:solidFill>
                  <a:srgbClr val="FFFF66"/>
                </a:solidFill>
                <a:latin typeface="Calibri"/>
              </a:rPr>
              <a:t>The bread by Galilee;</a:t>
            </a:r>
            <a:br>
              <a:rPr lang="en-US" sz="6000" dirty="0">
                <a:solidFill>
                  <a:prstClr val="white"/>
                </a:solidFill>
                <a:latin typeface="Calibri"/>
              </a:rPr>
            </a:br>
            <a:endParaRPr lang="en-US" sz="6000" dirty="0">
              <a:solidFill>
                <a:prstClr val="white"/>
              </a:solidFill>
              <a:latin typeface="Calibri"/>
            </a:endParaRPr>
          </a:p>
        </p:txBody>
      </p:sp>
    </p:spTree>
    <p:extLst>
      <p:ext uri="{BB962C8B-B14F-4D97-AF65-F5344CB8AC3E}">
        <p14:creationId xmlns:p14="http://schemas.microsoft.com/office/powerpoint/2010/main" val="1489797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9C7879-7AEB-4373-9476-9B6193935770}"/>
              </a:ext>
            </a:extLst>
          </p:cNvPr>
          <p:cNvSpPr txBox="1"/>
          <p:nvPr/>
        </p:nvSpPr>
        <p:spPr>
          <a:xfrm>
            <a:off x="1485900" y="1143000"/>
            <a:ext cx="9220200" cy="3785652"/>
          </a:xfrm>
          <a:prstGeom prst="rect">
            <a:avLst/>
          </a:prstGeom>
          <a:noFill/>
        </p:spPr>
        <p:txBody>
          <a:bodyPr wrap="square">
            <a:spAutoFit/>
          </a:bodyPr>
          <a:lstStyle/>
          <a:p>
            <a:pPr algn="ctr"/>
            <a:r>
              <a:rPr lang="en-US" sz="6000" dirty="0">
                <a:solidFill>
                  <a:srgbClr val="FFFF66"/>
                </a:solidFill>
                <a:latin typeface="Calibri"/>
              </a:rPr>
              <a:t>Then shall all bondage cease, All fetters fall;</a:t>
            </a:r>
            <a:br>
              <a:rPr lang="en-US" sz="6000" dirty="0">
                <a:solidFill>
                  <a:srgbClr val="FFFF66"/>
                </a:solidFill>
                <a:latin typeface="Calibri"/>
              </a:rPr>
            </a:br>
            <a:r>
              <a:rPr lang="en-US" sz="6000" dirty="0">
                <a:solidFill>
                  <a:srgbClr val="FFFF66"/>
                </a:solidFill>
                <a:latin typeface="Calibri"/>
              </a:rPr>
              <a:t>And I shall find my peace, </a:t>
            </a:r>
          </a:p>
          <a:p>
            <a:pPr algn="ctr"/>
            <a:r>
              <a:rPr lang="en-US" sz="6000" dirty="0">
                <a:solidFill>
                  <a:srgbClr val="FFFF66"/>
                </a:solidFill>
                <a:latin typeface="Calibri"/>
              </a:rPr>
              <a:t>My all in all.</a:t>
            </a:r>
          </a:p>
        </p:txBody>
      </p:sp>
    </p:spTree>
    <p:extLst>
      <p:ext uri="{BB962C8B-B14F-4D97-AF65-F5344CB8AC3E}">
        <p14:creationId xmlns:p14="http://schemas.microsoft.com/office/powerpoint/2010/main" val="2532001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19201"/>
            <a:ext cx="9144000" cy="4708981"/>
          </a:xfrm>
          <a:prstGeom prst="rect">
            <a:avLst/>
          </a:prstGeom>
        </p:spPr>
        <p:txBody>
          <a:bodyPr wrap="square">
            <a:spAutoFit/>
          </a:bodyPr>
          <a:lstStyle/>
          <a:p>
            <a:pPr algn="ctr"/>
            <a:r>
              <a:rPr lang="en-US" sz="6000" dirty="0">
                <a:solidFill>
                  <a:srgbClr val="FFFF66"/>
                </a:solidFill>
                <a:latin typeface="Calibri"/>
              </a:rPr>
              <a:t>Thou art the bread of life, </a:t>
            </a:r>
          </a:p>
          <a:p>
            <a:pPr algn="ctr"/>
            <a:r>
              <a:rPr lang="en-US" sz="6000" dirty="0">
                <a:solidFill>
                  <a:srgbClr val="FFFF66"/>
                </a:solidFill>
                <a:latin typeface="Calibri"/>
              </a:rPr>
              <a:t>O Lord, to me,</a:t>
            </a:r>
            <a:br>
              <a:rPr lang="en-US" sz="6000" dirty="0">
                <a:solidFill>
                  <a:srgbClr val="FFFF66"/>
                </a:solidFill>
                <a:latin typeface="Calibri"/>
              </a:rPr>
            </a:br>
            <a:r>
              <a:rPr lang="en-US" sz="6000" dirty="0">
                <a:solidFill>
                  <a:srgbClr val="FFFF66"/>
                </a:solidFill>
                <a:latin typeface="Calibri"/>
              </a:rPr>
              <a:t>Thy holy Word the truth </a:t>
            </a:r>
          </a:p>
          <a:p>
            <a:pPr algn="ctr"/>
            <a:r>
              <a:rPr lang="en-US" sz="6000" dirty="0">
                <a:solidFill>
                  <a:srgbClr val="FFFF66"/>
                </a:solidFill>
                <a:latin typeface="Calibri"/>
              </a:rPr>
              <a:t>That </a:t>
            </a:r>
            <a:r>
              <a:rPr lang="en-US" sz="6000" dirty="0" err="1">
                <a:solidFill>
                  <a:srgbClr val="FFFF66"/>
                </a:solidFill>
                <a:latin typeface="Calibri"/>
              </a:rPr>
              <a:t>saveth</a:t>
            </a:r>
            <a:r>
              <a:rPr lang="en-US" sz="6000" dirty="0">
                <a:solidFill>
                  <a:srgbClr val="FFFF66"/>
                </a:solidFill>
                <a:latin typeface="Calibri"/>
              </a:rPr>
              <a:t> me;</a:t>
            </a:r>
            <a:br>
              <a:rPr lang="en-US" sz="6000" dirty="0">
                <a:solidFill>
                  <a:srgbClr val="FFFF66"/>
                </a:solidFill>
                <a:latin typeface="Calibri"/>
              </a:rPr>
            </a:br>
            <a:endParaRPr lang="en-US" sz="6000" dirty="0">
              <a:solidFill>
                <a:srgbClr val="FFFF66"/>
              </a:solidFill>
              <a:latin typeface="Calibri"/>
            </a:endParaRPr>
          </a:p>
        </p:txBody>
      </p:sp>
    </p:spTree>
    <p:extLst>
      <p:ext uri="{BB962C8B-B14F-4D97-AF65-F5344CB8AC3E}">
        <p14:creationId xmlns:p14="http://schemas.microsoft.com/office/powerpoint/2010/main" val="1794058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83092-12BA-4A77-A414-8142E73BB005}"/>
              </a:ext>
            </a:extLst>
          </p:cNvPr>
          <p:cNvSpPr txBox="1"/>
          <p:nvPr/>
        </p:nvSpPr>
        <p:spPr>
          <a:xfrm>
            <a:off x="1524000" y="1143000"/>
            <a:ext cx="9144000" cy="3785652"/>
          </a:xfrm>
          <a:prstGeom prst="rect">
            <a:avLst/>
          </a:prstGeom>
          <a:noFill/>
        </p:spPr>
        <p:txBody>
          <a:bodyPr wrap="square">
            <a:spAutoFit/>
          </a:bodyPr>
          <a:lstStyle/>
          <a:p>
            <a:pPr algn="ctr"/>
            <a:r>
              <a:rPr lang="en-US" sz="6000" dirty="0">
                <a:solidFill>
                  <a:srgbClr val="FFFF66"/>
                </a:solidFill>
                <a:latin typeface="Calibri"/>
              </a:rPr>
              <a:t>Give me to eat and live </a:t>
            </a:r>
          </a:p>
          <a:p>
            <a:pPr algn="ctr"/>
            <a:r>
              <a:rPr lang="en-US" sz="6000" dirty="0">
                <a:solidFill>
                  <a:srgbClr val="FFFF66"/>
                </a:solidFill>
                <a:latin typeface="Calibri"/>
              </a:rPr>
              <a:t>With Thee above;</a:t>
            </a:r>
            <a:br>
              <a:rPr lang="en-US" sz="6000" dirty="0">
                <a:solidFill>
                  <a:srgbClr val="FFFF66"/>
                </a:solidFill>
                <a:latin typeface="Calibri"/>
              </a:rPr>
            </a:br>
            <a:r>
              <a:rPr lang="en-US" sz="6000" dirty="0">
                <a:solidFill>
                  <a:srgbClr val="FFFF66"/>
                </a:solidFill>
                <a:latin typeface="Calibri"/>
              </a:rPr>
              <a:t>Teach me to love Thy truth, For Thou art love.</a:t>
            </a:r>
          </a:p>
        </p:txBody>
      </p:sp>
    </p:spTree>
    <p:extLst>
      <p:ext uri="{BB962C8B-B14F-4D97-AF65-F5344CB8AC3E}">
        <p14:creationId xmlns:p14="http://schemas.microsoft.com/office/powerpoint/2010/main" val="130328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527" y="1143001"/>
            <a:ext cx="9144000" cy="4708981"/>
          </a:xfrm>
          <a:prstGeom prst="rect">
            <a:avLst/>
          </a:prstGeom>
        </p:spPr>
        <p:txBody>
          <a:bodyPr wrap="square">
            <a:spAutoFit/>
          </a:bodyPr>
          <a:lstStyle/>
          <a:p>
            <a:pPr algn="ctr"/>
            <a:r>
              <a:rPr lang="en-US" sz="6000" dirty="0">
                <a:solidFill>
                  <a:srgbClr val="FFFF66"/>
                </a:solidFill>
                <a:latin typeface="Calibri"/>
              </a:rPr>
              <a:t>O send Thy Spirit, Lord, </a:t>
            </a:r>
          </a:p>
          <a:p>
            <a:pPr algn="ctr"/>
            <a:r>
              <a:rPr lang="en-US" sz="6000" dirty="0">
                <a:solidFill>
                  <a:srgbClr val="FFFF66"/>
                </a:solidFill>
                <a:latin typeface="Calibri"/>
              </a:rPr>
              <a:t>Now unto me,</a:t>
            </a:r>
            <a:br>
              <a:rPr lang="en-US" sz="6000" dirty="0">
                <a:solidFill>
                  <a:srgbClr val="FFFF66"/>
                </a:solidFill>
                <a:latin typeface="Calibri"/>
              </a:rPr>
            </a:br>
            <a:r>
              <a:rPr lang="en-US" sz="6000" dirty="0">
                <a:solidFill>
                  <a:srgbClr val="FFFF66"/>
                </a:solidFill>
                <a:latin typeface="Calibri"/>
              </a:rPr>
              <a:t>That He may touch my eyes And make me see;</a:t>
            </a:r>
            <a:br>
              <a:rPr lang="en-US" sz="6000" dirty="0">
                <a:solidFill>
                  <a:srgbClr val="FFFF66"/>
                </a:solidFill>
                <a:latin typeface="Calibri"/>
              </a:rPr>
            </a:br>
            <a:endParaRPr lang="en-US" sz="6000" dirty="0">
              <a:solidFill>
                <a:srgbClr val="FFFF66"/>
              </a:solidFill>
              <a:latin typeface="Calibri"/>
            </a:endParaRPr>
          </a:p>
        </p:txBody>
      </p:sp>
    </p:spTree>
    <p:extLst>
      <p:ext uri="{BB962C8B-B14F-4D97-AF65-F5344CB8AC3E}">
        <p14:creationId xmlns:p14="http://schemas.microsoft.com/office/powerpoint/2010/main" val="393074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B4039F-6E3F-4BC8-B164-F241E8FED9AE}"/>
              </a:ext>
            </a:extLst>
          </p:cNvPr>
          <p:cNvSpPr txBox="1"/>
          <p:nvPr/>
        </p:nvSpPr>
        <p:spPr>
          <a:xfrm>
            <a:off x="702365" y="1143001"/>
            <a:ext cx="10747513" cy="5663089"/>
          </a:xfrm>
          <a:prstGeom prst="rect">
            <a:avLst/>
          </a:prstGeom>
          <a:noFill/>
        </p:spPr>
        <p:txBody>
          <a:bodyPr wrap="square">
            <a:spAutoFit/>
          </a:bodyPr>
          <a:lstStyle/>
          <a:p>
            <a:pPr algn="ctr"/>
            <a:r>
              <a:rPr lang="en-US" sz="6000" dirty="0">
                <a:solidFill>
                  <a:srgbClr val="FFFF66"/>
                </a:solidFill>
                <a:latin typeface="Calibri"/>
              </a:rPr>
              <a:t>Show me the truth Concealed within Thy Word,</a:t>
            </a:r>
            <a:br>
              <a:rPr lang="en-US" sz="6000" dirty="0">
                <a:solidFill>
                  <a:srgbClr val="FFFF66"/>
                </a:solidFill>
                <a:latin typeface="Calibri"/>
              </a:rPr>
            </a:br>
            <a:r>
              <a:rPr lang="en-US" sz="6000" dirty="0">
                <a:solidFill>
                  <a:srgbClr val="FFFF66"/>
                </a:solidFill>
                <a:latin typeface="Calibri"/>
              </a:rPr>
              <a:t>And in Thy Book revealed </a:t>
            </a:r>
          </a:p>
          <a:p>
            <a:pPr algn="ctr"/>
            <a:r>
              <a:rPr lang="en-US" sz="6000" dirty="0">
                <a:solidFill>
                  <a:srgbClr val="FFFF66"/>
                </a:solidFill>
                <a:latin typeface="Calibri"/>
              </a:rPr>
              <a:t>I see Thee Lord.</a:t>
            </a:r>
          </a:p>
          <a:p>
            <a:pPr algn="ctr"/>
            <a:endParaRPr lang="en-US" dirty="0">
              <a:solidFill>
                <a:srgbClr val="FFFF66"/>
              </a:solidFill>
              <a:latin typeface="Calibri"/>
            </a:endParaRPr>
          </a:p>
          <a:p>
            <a:pPr algn="ctr"/>
            <a:endParaRPr lang="en-US" dirty="0">
              <a:solidFill>
                <a:srgbClr val="FFFF66"/>
              </a:solidFill>
              <a:latin typeface="Calibri"/>
            </a:endParaRPr>
          </a:p>
          <a:p>
            <a:pPr algn="ctr"/>
            <a:endParaRPr lang="en-US" dirty="0">
              <a:solidFill>
                <a:srgbClr val="FFFF66"/>
              </a:solidFill>
              <a:latin typeface="Calibri"/>
            </a:endParaRPr>
          </a:p>
          <a:p>
            <a:pPr algn="ctr"/>
            <a:endParaRPr lang="en-US" dirty="0">
              <a:solidFill>
                <a:srgbClr val="FFFF66"/>
              </a:solidFill>
              <a:latin typeface="Calibri"/>
            </a:endParaRPr>
          </a:p>
          <a:p>
            <a:endParaRPr lang="en-US" sz="800" dirty="0">
              <a:solidFill>
                <a:srgbClr val="FFFF66"/>
              </a:solidFill>
              <a:latin typeface="Calibri"/>
            </a:endParaRPr>
          </a:p>
          <a:p>
            <a:endParaRPr lang="en-US" sz="800" dirty="0">
              <a:solidFill>
                <a:srgbClr val="FFFF66"/>
              </a:solidFill>
              <a:latin typeface="Calibri"/>
            </a:endParaRPr>
          </a:p>
          <a:p>
            <a:endParaRPr lang="en-US" sz="800" dirty="0">
              <a:solidFill>
                <a:srgbClr val="FFFF66"/>
              </a:solidFill>
              <a:latin typeface="Calibri"/>
            </a:endParaRPr>
          </a:p>
          <a:p>
            <a:endParaRPr lang="en-US" sz="800" dirty="0">
              <a:solidFill>
                <a:srgbClr val="FFFF66"/>
              </a:solidFill>
              <a:latin typeface="Calibri"/>
            </a:endParaRPr>
          </a:p>
          <a:p>
            <a:r>
              <a:rPr lang="en-US" sz="800" dirty="0">
                <a:solidFill>
                  <a:srgbClr val="FFFF66"/>
                </a:solidFill>
                <a:latin typeface="Calibri"/>
              </a:rPr>
              <a:t>     </a:t>
            </a:r>
            <a:r>
              <a:rPr lang="en-US" i="1" dirty="0">
                <a:solidFill>
                  <a:srgbClr val="FFFF66"/>
                </a:solidFill>
                <a:latin typeface="Calibri"/>
              </a:rPr>
              <a:t>Public Domain</a:t>
            </a:r>
          </a:p>
        </p:txBody>
      </p:sp>
    </p:spTree>
    <p:extLst>
      <p:ext uri="{BB962C8B-B14F-4D97-AF65-F5344CB8AC3E}">
        <p14:creationId xmlns:p14="http://schemas.microsoft.com/office/powerpoint/2010/main" val="45892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p:txBody>
          <a:bodyPr>
            <a:normAutofit/>
          </a:bodyPr>
          <a:lstStyle/>
          <a:p>
            <a:pPr algn="ctr"/>
            <a:r>
              <a:rPr lang="en-US" sz="4900" dirty="0">
                <a:cs typeface="Calibri" panose="020F0502020204030204" pitchFamily="34" charset="0"/>
              </a:rPr>
              <a:t>PLEASE PRAY</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1209738" y="1867465"/>
            <a:ext cx="10144062" cy="4455880"/>
          </a:xfrm>
        </p:spPr>
        <p:txBody>
          <a:bodyPr>
            <a:normAutofit/>
          </a:bodyPr>
          <a:lstStyle/>
          <a:p>
            <a:r>
              <a:rPr lang="en-US" sz="4800" dirty="0">
                <a:latin typeface="Calibri" panose="020F0502020204030204" pitchFamily="34" charset="0"/>
                <a:cs typeface="Calibri" panose="020F0502020204030204" pitchFamily="34" charset="0"/>
              </a:rPr>
              <a:t>Rev. Mark Chapman – pastor candidate</a:t>
            </a:r>
          </a:p>
          <a:p>
            <a:r>
              <a:rPr lang="en-US" sz="4800" dirty="0">
                <a:latin typeface="Calibri" panose="020F0502020204030204" pitchFamily="34" charset="0"/>
                <a:cs typeface="Calibri" panose="020F0502020204030204" pitchFamily="34" charset="0"/>
              </a:rPr>
              <a:t>Missionaries Gary and Nancy Newhart – IGM, Rochester</a:t>
            </a:r>
          </a:p>
          <a:p>
            <a:r>
              <a:rPr lang="en-US" sz="4800" dirty="0">
                <a:latin typeface="Calibri" panose="020F0502020204030204" pitchFamily="34" charset="0"/>
                <a:cs typeface="Calibri" panose="020F0502020204030204" pitchFamily="34" charset="0"/>
              </a:rPr>
              <a:t>Decisions regarding church ministries</a:t>
            </a:r>
          </a:p>
        </p:txBody>
      </p:sp>
    </p:spTree>
    <p:extLst>
      <p:ext uri="{BB962C8B-B14F-4D97-AF65-F5344CB8AC3E}">
        <p14:creationId xmlns:p14="http://schemas.microsoft.com/office/powerpoint/2010/main" val="1382400474"/>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889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35E10F-DF0B-436E-96CD-F2CE1EA36253}"/>
              </a:ext>
            </a:extLst>
          </p:cNvPr>
          <p:cNvSpPr txBox="1"/>
          <p:nvPr/>
        </p:nvSpPr>
        <p:spPr>
          <a:xfrm>
            <a:off x="1524000" y="1721645"/>
            <a:ext cx="9144000" cy="3000821"/>
          </a:xfrm>
          <a:prstGeom prst="rect">
            <a:avLst/>
          </a:prstGeom>
          <a:noFill/>
        </p:spPr>
        <p:txBody>
          <a:bodyPr wrap="square" rtlCol="0">
            <a:spAutoFit/>
          </a:bodyPr>
          <a:lstStyle/>
          <a:p>
            <a:pPr algn="ctr"/>
            <a:r>
              <a:rPr lang="en-US" sz="4725" dirty="0">
                <a:solidFill>
                  <a:srgbClr val="FFFF66"/>
                </a:solidFill>
                <a:latin typeface="akagi_probook"/>
              </a:rPr>
              <a:t>Rejoice, ye pure in heart,</a:t>
            </a:r>
            <a:br>
              <a:rPr lang="en-US" sz="4725" dirty="0">
                <a:solidFill>
                  <a:srgbClr val="FFFF66"/>
                </a:solidFill>
                <a:latin typeface="Calibri"/>
              </a:rPr>
            </a:br>
            <a:r>
              <a:rPr lang="en-US" sz="4725" dirty="0">
                <a:solidFill>
                  <a:srgbClr val="FFFF66"/>
                </a:solidFill>
                <a:latin typeface="akagi_probook"/>
              </a:rPr>
              <a:t>Rejoice, give thanks, and sing.</a:t>
            </a:r>
            <a:br>
              <a:rPr lang="en-US" sz="4725" dirty="0">
                <a:solidFill>
                  <a:srgbClr val="FFFF66"/>
                </a:solidFill>
                <a:latin typeface="Calibri"/>
              </a:rPr>
            </a:br>
            <a:r>
              <a:rPr lang="en-US" sz="4725" dirty="0">
                <a:solidFill>
                  <a:srgbClr val="FFFF66"/>
                </a:solidFill>
                <a:latin typeface="akagi_probook"/>
              </a:rPr>
              <a:t>Your festal banner wave on high,</a:t>
            </a:r>
            <a:br>
              <a:rPr lang="en-US" sz="4725" dirty="0">
                <a:solidFill>
                  <a:srgbClr val="FFFF66"/>
                </a:solidFill>
                <a:latin typeface="Calibri"/>
              </a:rPr>
            </a:br>
            <a:r>
              <a:rPr lang="en-US" sz="4725" dirty="0">
                <a:solidFill>
                  <a:srgbClr val="FFFF66"/>
                </a:solidFill>
                <a:latin typeface="akagi_probook"/>
              </a:rPr>
              <a:t>The cross of Christ your King.</a:t>
            </a:r>
            <a:endParaRPr lang="en-US" sz="4725" dirty="0">
              <a:solidFill>
                <a:srgbClr val="FFFF66"/>
              </a:solidFill>
              <a:latin typeface="Calibri"/>
            </a:endParaRPr>
          </a:p>
        </p:txBody>
      </p:sp>
      <p:sp>
        <p:nvSpPr>
          <p:cNvPr id="5" name="TextBox 4">
            <a:extLst>
              <a:ext uri="{FF2B5EF4-FFF2-40B4-BE49-F238E27FC236}">
                <a16:creationId xmlns:a16="http://schemas.microsoft.com/office/drawing/2014/main" id="{65806BF1-09C7-43DE-A478-7905A1FB05DB}"/>
              </a:ext>
            </a:extLst>
          </p:cNvPr>
          <p:cNvSpPr txBox="1"/>
          <p:nvPr/>
        </p:nvSpPr>
        <p:spPr>
          <a:xfrm>
            <a:off x="8153400" y="381000"/>
            <a:ext cx="2262188" cy="523220"/>
          </a:xfrm>
          <a:prstGeom prst="rect">
            <a:avLst/>
          </a:prstGeom>
          <a:noFill/>
        </p:spPr>
        <p:txBody>
          <a:bodyPr wrap="square" rtlCol="0">
            <a:spAutoFit/>
          </a:bodyPr>
          <a:lstStyle/>
          <a:p>
            <a:r>
              <a:rPr lang="en-US" sz="2800" dirty="0">
                <a:solidFill>
                  <a:srgbClr val="FFFF66"/>
                </a:solidFill>
                <a:latin typeface="Calibri"/>
              </a:rPr>
              <a:t>Hymn #562</a:t>
            </a:r>
          </a:p>
        </p:txBody>
      </p:sp>
    </p:spTree>
    <p:extLst>
      <p:ext uri="{BB962C8B-B14F-4D97-AF65-F5344CB8AC3E}">
        <p14:creationId xmlns:p14="http://schemas.microsoft.com/office/powerpoint/2010/main" val="38575359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506D0-7FDF-472E-B094-B7BA42B33891}"/>
              </a:ext>
            </a:extLst>
          </p:cNvPr>
          <p:cNvSpPr txBox="1"/>
          <p:nvPr/>
        </p:nvSpPr>
        <p:spPr>
          <a:xfrm>
            <a:off x="1716881" y="2411731"/>
            <a:ext cx="9144000" cy="1546577"/>
          </a:xfrm>
          <a:prstGeom prst="rect">
            <a:avLst/>
          </a:prstGeom>
          <a:noFill/>
        </p:spPr>
        <p:txBody>
          <a:bodyPr wrap="square" rtlCol="0">
            <a:spAutoFit/>
          </a:bodyPr>
          <a:lstStyle/>
          <a:p>
            <a:pPr algn="ctr"/>
            <a:r>
              <a:rPr lang="en-US" sz="4725" i="1" dirty="0">
                <a:solidFill>
                  <a:srgbClr val="FFFF66"/>
                </a:solidFill>
                <a:latin typeface="akagi_probook"/>
              </a:rPr>
              <a:t>Rejoice, rejoice, rejoice,</a:t>
            </a:r>
            <a:br>
              <a:rPr lang="en-US" sz="4725" i="1" dirty="0">
                <a:solidFill>
                  <a:srgbClr val="FFFF66"/>
                </a:solidFill>
                <a:latin typeface="Calibri"/>
              </a:rPr>
            </a:br>
            <a:r>
              <a:rPr lang="en-US" sz="4725" i="1" dirty="0">
                <a:solidFill>
                  <a:srgbClr val="FFFF66"/>
                </a:solidFill>
                <a:latin typeface="akagi_probook"/>
              </a:rPr>
              <a:t>Give thanks, and sing!</a:t>
            </a:r>
            <a:endParaRPr lang="en-US" sz="4725" i="1" dirty="0">
              <a:solidFill>
                <a:srgbClr val="FFFF66"/>
              </a:solidFill>
              <a:latin typeface="Calibri"/>
            </a:endParaRPr>
          </a:p>
        </p:txBody>
      </p:sp>
    </p:spTree>
    <p:extLst>
      <p:ext uri="{BB962C8B-B14F-4D97-AF65-F5344CB8AC3E}">
        <p14:creationId xmlns:p14="http://schemas.microsoft.com/office/powerpoint/2010/main" val="4165396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23090C-9B01-4ED1-9F9C-C60BCA382FD3}"/>
              </a:ext>
            </a:extLst>
          </p:cNvPr>
          <p:cNvSpPr txBox="1"/>
          <p:nvPr/>
        </p:nvSpPr>
        <p:spPr>
          <a:xfrm>
            <a:off x="1524001" y="1735933"/>
            <a:ext cx="9222581" cy="3000821"/>
          </a:xfrm>
          <a:prstGeom prst="rect">
            <a:avLst/>
          </a:prstGeom>
          <a:noFill/>
        </p:spPr>
        <p:txBody>
          <a:bodyPr wrap="square" rtlCol="0">
            <a:spAutoFit/>
          </a:bodyPr>
          <a:lstStyle/>
          <a:p>
            <a:pPr algn="ctr"/>
            <a:r>
              <a:rPr lang="en-US" sz="4725" dirty="0">
                <a:solidFill>
                  <a:srgbClr val="FFFF66"/>
                </a:solidFill>
                <a:latin typeface="akagi_probook"/>
              </a:rPr>
              <a:t>With all the angel choirs,</a:t>
            </a:r>
            <a:br>
              <a:rPr lang="en-US" sz="4725" dirty="0">
                <a:solidFill>
                  <a:srgbClr val="FFFF66"/>
                </a:solidFill>
                <a:latin typeface="Calibri"/>
              </a:rPr>
            </a:br>
            <a:r>
              <a:rPr lang="en-US" sz="4725" dirty="0">
                <a:solidFill>
                  <a:srgbClr val="FFFF66"/>
                </a:solidFill>
                <a:latin typeface="akagi_probook"/>
              </a:rPr>
              <a:t>With all the saints on earth,</a:t>
            </a:r>
            <a:br>
              <a:rPr lang="en-US" sz="4725" dirty="0">
                <a:solidFill>
                  <a:srgbClr val="FFFF66"/>
                </a:solidFill>
                <a:latin typeface="Calibri"/>
              </a:rPr>
            </a:br>
            <a:r>
              <a:rPr lang="en-US" sz="4725" dirty="0">
                <a:solidFill>
                  <a:srgbClr val="FFFF66"/>
                </a:solidFill>
                <a:latin typeface="akagi_probook"/>
              </a:rPr>
              <a:t>Pour out the strains of joy and bliss,</a:t>
            </a:r>
            <a:br>
              <a:rPr lang="en-US" sz="4725" dirty="0">
                <a:solidFill>
                  <a:srgbClr val="FFFF66"/>
                </a:solidFill>
                <a:latin typeface="Calibri"/>
              </a:rPr>
            </a:br>
            <a:r>
              <a:rPr lang="en-US" sz="4725" dirty="0">
                <a:solidFill>
                  <a:srgbClr val="FFFF66"/>
                </a:solidFill>
                <a:latin typeface="akagi_probook"/>
              </a:rPr>
              <a:t>True rapture, noblest mirth!</a:t>
            </a:r>
            <a:endParaRPr lang="en-US" sz="4725" dirty="0">
              <a:solidFill>
                <a:srgbClr val="FFFF66"/>
              </a:solidFill>
              <a:latin typeface="Calibri"/>
            </a:endParaRPr>
          </a:p>
        </p:txBody>
      </p:sp>
    </p:spTree>
    <p:extLst>
      <p:ext uri="{BB962C8B-B14F-4D97-AF65-F5344CB8AC3E}">
        <p14:creationId xmlns:p14="http://schemas.microsoft.com/office/powerpoint/2010/main" val="994442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506D0-7FDF-472E-B094-B7BA42B33891}"/>
              </a:ext>
            </a:extLst>
          </p:cNvPr>
          <p:cNvSpPr txBox="1"/>
          <p:nvPr/>
        </p:nvSpPr>
        <p:spPr>
          <a:xfrm>
            <a:off x="1724025" y="2468881"/>
            <a:ext cx="9144000" cy="1546577"/>
          </a:xfrm>
          <a:prstGeom prst="rect">
            <a:avLst/>
          </a:prstGeom>
          <a:noFill/>
        </p:spPr>
        <p:txBody>
          <a:bodyPr wrap="square" rtlCol="0">
            <a:spAutoFit/>
          </a:bodyPr>
          <a:lstStyle/>
          <a:p>
            <a:pPr algn="ctr"/>
            <a:r>
              <a:rPr lang="en-US" sz="4725" i="1" dirty="0">
                <a:solidFill>
                  <a:srgbClr val="FFFF66"/>
                </a:solidFill>
                <a:latin typeface="akagi_probook"/>
              </a:rPr>
              <a:t>Rejoice, rejoice, rejoice,</a:t>
            </a:r>
            <a:br>
              <a:rPr lang="en-US" sz="4725" i="1" dirty="0">
                <a:solidFill>
                  <a:srgbClr val="FFFF66"/>
                </a:solidFill>
                <a:latin typeface="Calibri"/>
              </a:rPr>
            </a:br>
            <a:r>
              <a:rPr lang="en-US" sz="4725" i="1" dirty="0">
                <a:solidFill>
                  <a:srgbClr val="FFFF66"/>
                </a:solidFill>
                <a:latin typeface="akagi_probook"/>
              </a:rPr>
              <a:t>Give thanks, and sing!</a:t>
            </a:r>
            <a:endParaRPr lang="en-US" sz="4725" i="1" dirty="0">
              <a:solidFill>
                <a:srgbClr val="FFFF66"/>
              </a:solidFill>
              <a:latin typeface="Calibri"/>
            </a:endParaRPr>
          </a:p>
        </p:txBody>
      </p:sp>
    </p:spTree>
    <p:extLst>
      <p:ext uri="{BB962C8B-B14F-4D97-AF65-F5344CB8AC3E}">
        <p14:creationId xmlns:p14="http://schemas.microsoft.com/office/powerpoint/2010/main" val="1663093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A8742-849A-4CF6-B050-C7DE79FCA0D2}"/>
              </a:ext>
            </a:extLst>
          </p:cNvPr>
          <p:cNvSpPr txBox="1"/>
          <p:nvPr/>
        </p:nvSpPr>
        <p:spPr>
          <a:xfrm>
            <a:off x="1524001" y="1721645"/>
            <a:ext cx="9144000" cy="3000821"/>
          </a:xfrm>
          <a:prstGeom prst="rect">
            <a:avLst/>
          </a:prstGeom>
          <a:noFill/>
        </p:spPr>
        <p:txBody>
          <a:bodyPr wrap="square" rtlCol="0">
            <a:spAutoFit/>
          </a:bodyPr>
          <a:lstStyle/>
          <a:p>
            <a:pPr algn="ctr"/>
            <a:r>
              <a:rPr lang="en-US" sz="4725" dirty="0">
                <a:solidFill>
                  <a:srgbClr val="FFFF66"/>
                </a:solidFill>
                <a:latin typeface="akagi_probook"/>
              </a:rPr>
              <a:t>Yes, on through life's long path,</a:t>
            </a:r>
            <a:br>
              <a:rPr lang="en-US" sz="4725" dirty="0">
                <a:solidFill>
                  <a:srgbClr val="FFFF66"/>
                </a:solidFill>
                <a:latin typeface="Calibri"/>
              </a:rPr>
            </a:br>
            <a:r>
              <a:rPr lang="en-US" sz="4725" dirty="0">
                <a:solidFill>
                  <a:srgbClr val="FFFF66"/>
                </a:solidFill>
                <a:latin typeface="akagi_probook"/>
              </a:rPr>
              <a:t>Still chanting as ye go;</a:t>
            </a:r>
            <a:br>
              <a:rPr lang="en-US" sz="4725" dirty="0">
                <a:solidFill>
                  <a:srgbClr val="FFFF66"/>
                </a:solidFill>
                <a:latin typeface="Calibri"/>
              </a:rPr>
            </a:br>
            <a:r>
              <a:rPr lang="en-US" sz="4725" dirty="0">
                <a:solidFill>
                  <a:srgbClr val="FFFF66"/>
                </a:solidFill>
                <a:latin typeface="akagi_probook"/>
              </a:rPr>
              <a:t>From youth to age, by night and day,</a:t>
            </a:r>
            <a:br>
              <a:rPr lang="en-US" sz="4725" dirty="0">
                <a:solidFill>
                  <a:srgbClr val="FFFF66"/>
                </a:solidFill>
                <a:latin typeface="Calibri"/>
              </a:rPr>
            </a:br>
            <a:r>
              <a:rPr lang="en-US" sz="4725" dirty="0">
                <a:solidFill>
                  <a:srgbClr val="FFFF66"/>
                </a:solidFill>
                <a:latin typeface="akagi_probook"/>
              </a:rPr>
              <a:t>In gladness and in woe.</a:t>
            </a:r>
            <a:endParaRPr lang="en-US" sz="4725" dirty="0">
              <a:solidFill>
                <a:srgbClr val="FFFF66"/>
              </a:solidFill>
              <a:latin typeface="Calibri"/>
            </a:endParaRPr>
          </a:p>
        </p:txBody>
      </p:sp>
    </p:spTree>
    <p:extLst>
      <p:ext uri="{BB962C8B-B14F-4D97-AF65-F5344CB8AC3E}">
        <p14:creationId xmlns:p14="http://schemas.microsoft.com/office/powerpoint/2010/main" val="1122335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506D0-7FDF-472E-B094-B7BA42B33891}"/>
              </a:ext>
            </a:extLst>
          </p:cNvPr>
          <p:cNvSpPr txBox="1"/>
          <p:nvPr/>
        </p:nvSpPr>
        <p:spPr>
          <a:xfrm>
            <a:off x="1524000" y="2526031"/>
            <a:ext cx="9144000" cy="1546577"/>
          </a:xfrm>
          <a:prstGeom prst="rect">
            <a:avLst/>
          </a:prstGeom>
          <a:noFill/>
        </p:spPr>
        <p:txBody>
          <a:bodyPr wrap="square" rtlCol="0">
            <a:spAutoFit/>
          </a:bodyPr>
          <a:lstStyle/>
          <a:p>
            <a:pPr algn="ctr"/>
            <a:r>
              <a:rPr lang="en-US" sz="4725" i="1" dirty="0">
                <a:solidFill>
                  <a:srgbClr val="FFFF66"/>
                </a:solidFill>
                <a:latin typeface="akagi_probook"/>
              </a:rPr>
              <a:t>Rejoice, rejoice, rejoice,</a:t>
            </a:r>
            <a:br>
              <a:rPr lang="en-US" sz="4725" i="1" dirty="0">
                <a:solidFill>
                  <a:srgbClr val="FFFF66"/>
                </a:solidFill>
                <a:latin typeface="Calibri"/>
              </a:rPr>
            </a:br>
            <a:r>
              <a:rPr lang="en-US" sz="4725" i="1" dirty="0">
                <a:solidFill>
                  <a:srgbClr val="FFFF66"/>
                </a:solidFill>
                <a:latin typeface="akagi_probook"/>
              </a:rPr>
              <a:t>Give thanks, and sing!</a:t>
            </a:r>
            <a:endParaRPr lang="en-US" sz="4725" i="1" dirty="0">
              <a:solidFill>
                <a:srgbClr val="FFFF66"/>
              </a:solidFill>
              <a:latin typeface="Calibri"/>
            </a:endParaRPr>
          </a:p>
        </p:txBody>
      </p:sp>
    </p:spTree>
    <p:extLst>
      <p:ext uri="{BB962C8B-B14F-4D97-AF65-F5344CB8AC3E}">
        <p14:creationId xmlns:p14="http://schemas.microsoft.com/office/powerpoint/2010/main" val="4250231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661D8B-2954-4824-85F8-C01FC7EB9A25}"/>
              </a:ext>
            </a:extLst>
          </p:cNvPr>
          <p:cNvSpPr txBox="1"/>
          <p:nvPr/>
        </p:nvSpPr>
        <p:spPr>
          <a:xfrm>
            <a:off x="1524000" y="1707358"/>
            <a:ext cx="9144000" cy="3139321"/>
          </a:xfrm>
          <a:prstGeom prst="rect">
            <a:avLst/>
          </a:prstGeom>
          <a:noFill/>
        </p:spPr>
        <p:txBody>
          <a:bodyPr wrap="square" rtlCol="0">
            <a:spAutoFit/>
          </a:bodyPr>
          <a:lstStyle/>
          <a:p>
            <a:pPr algn="ctr"/>
            <a:r>
              <a:rPr lang="en-US" sz="4950" dirty="0">
                <a:solidFill>
                  <a:srgbClr val="FFFF66"/>
                </a:solidFill>
                <a:latin typeface="akagi_probook"/>
              </a:rPr>
              <a:t>Still lift your standard high,</a:t>
            </a:r>
            <a:br>
              <a:rPr lang="en-US" sz="4950" dirty="0">
                <a:solidFill>
                  <a:srgbClr val="FFFF66"/>
                </a:solidFill>
                <a:latin typeface="Calibri"/>
              </a:rPr>
            </a:br>
            <a:r>
              <a:rPr lang="en-US" sz="4950" dirty="0">
                <a:solidFill>
                  <a:srgbClr val="FFFF66"/>
                </a:solidFill>
                <a:latin typeface="akagi_probook"/>
              </a:rPr>
              <a:t>Still march in firm array;</a:t>
            </a:r>
            <a:br>
              <a:rPr lang="en-US" sz="4950" dirty="0">
                <a:solidFill>
                  <a:srgbClr val="FFFF66"/>
                </a:solidFill>
                <a:latin typeface="Calibri"/>
              </a:rPr>
            </a:br>
            <a:r>
              <a:rPr lang="en-US" sz="4950" dirty="0">
                <a:solidFill>
                  <a:srgbClr val="FFFF66"/>
                </a:solidFill>
                <a:latin typeface="akagi_probook"/>
              </a:rPr>
              <a:t>As warriors through the darkness</a:t>
            </a:r>
            <a:endParaRPr lang="en-US" sz="4725" dirty="0">
              <a:solidFill>
                <a:srgbClr val="FFFF66"/>
              </a:solidFill>
              <a:latin typeface="akagi_probook"/>
            </a:endParaRPr>
          </a:p>
          <a:p>
            <a:pPr algn="ctr"/>
            <a:r>
              <a:rPr lang="en-US" sz="4950" dirty="0">
                <a:solidFill>
                  <a:srgbClr val="FFFF66"/>
                </a:solidFill>
                <a:latin typeface="akagi_probook"/>
              </a:rPr>
              <a:t>Toil till dawns the golden day.</a:t>
            </a:r>
            <a:endParaRPr lang="en-US" sz="4725" dirty="0">
              <a:solidFill>
                <a:srgbClr val="FFFF66"/>
              </a:solidFill>
              <a:latin typeface="Calibri"/>
            </a:endParaRPr>
          </a:p>
        </p:txBody>
      </p:sp>
    </p:spTree>
    <p:extLst>
      <p:ext uri="{BB962C8B-B14F-4D97-AF65-F5344CB8AC3E}">
        <p14:creationId xmlns:p14="http://schemas.microsoft.com/office/powerpoint/2010/main" val="2975323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506D0-7FDF-472E-B094-B7BA42B33891}"/>
              </a:ext>
            </a:extLst>
          </p:cNvPr>
          <p:cNvSpPr txBox="1"/>
          <p:nvPr/>
        </p:nvSpPr>
        <p:spPr>
          <a:xfrm>
            <a:off x="1584722" y="2292110"/>
            <a:ext cx="9022556" cy="4489691"/>
          </a:xfrm>
          <a:prstGeom prst="rect">
            <a:avLst/>
          </a:prstGeom>
          <a:noFill/>
        </p:spPr>
        <p:txBody>
          <a:bodyPr wrap="square" rtlCol="0">
            <a:spAutoFit/>
          </a:bodyPr>
          <a:lstStyle/>
          <a:p>
            <a:pPr algn="ctr"/>
            <a:r>
              <a:rPr lang="en-US" sz="4725" i="1" dirty="0">
                <a:solidFill>
                  <a:srgbClr val="FFFF66"/>
                </a:solidFill>
                <a:latin typeface="akagi_probook"/>
              </a:rPr>
              <a:t>Rejoice, rejoice, rejoice,</a:t>
            </a:r>
            <a:br>
              <a:rPr lang="en-US" sz="4725" i="1" dirty="0">
                <a:solidFill>
                  <a:srgbClr val="FFFF66"/>
                </a:solidFill>
                <a:latin typeface="Calibri"/>
              </a:rPr>
            </a:br>
            <a:r>
              <a:rPr lang="en-US" sz="4725" i="1" dirty="0">
                <a:solidFill>
                  <a:srgbClr val="FFFF66"/>
                </a:solidFill>
                <a:latin typeface="akagi_probook"/>
              </a:rPr>
              <a:t>Give thanks, and sing!</a:t>
            </a:r>
          </a:p>
          <a:p>
            <a:pPr algn="ctr"/>
            <a:endParaRPr lang="en-US" sz="4725" dirty="0">
              <a:solidFill>
                <a:srgbClr val="FFFF66"/>
              </a:solidFill>
              <a:latin typeface="akagi_probook"/>
            </a:endParaRPr>
          </a:p>
          <a:p>
            <a:endParaRPr lang="en-US" dirty="0">
              <a:solidFill>
                <a:srgbClr val="FFFF66"/>
              </a:solidFill>
              <a:latin typeface="akagi_probook"/>
            </a:endParaRPr>
          </a:p>
          <a:p>
            <a:endParaRPr lang="en-US" dirty="0">
              <a:solidFill>
                <a:srgbClr val="FFFF66"/>
              </a:solidFill>
              <a:latin typeface="akagi_probook"/>
            </a:endParaRPr>
          </a:p>
          <a:p>
            <a:endParaRPr lang="en-US" dirty="0">
              <a:solidFill>
                <a:srgbClr val="FFFF66"/>
              </a:solidFill>
              <a:latin typeface="akagi_probook"/>
            </a:endParaRPr>
          </a:p>
          <a:p>
            <a:endParaRPr lang="en-US" dirty="0">
              <a:solidFill>
                <a:srgbClr val="FFFF66"/>
              </a:solidFill>
              <a:latin typeface="akagi_probook"/>
            </a:endParaRPr>
          </a:p>
          <a:p>
            <a:endParaRPr lang="en-US" dirty="0">
              <a:solidFill>
                <a:srgbClr val="FFFF66"/>
              </a:solidFill>
              <a:latin typeface="akagi_probook"/>
            </a:endParaRPr>
          </a:p>
          <a:p>
            <a:endParaRPr lang="en-US" dirty="0">
              <a:solidFill>
                <a:srgbClr val="FFFF66"/>
              </a:solidFill>
              <a:latin typeface="akagi_probook"/>
            </a:endParaRPr>
          </a:p>
          <a:p>
            <a:endParaRPr lang="en-US" dirty="0">
              <a:solidFill>
                <a:srgbClr val="FFFF66"/>
              </a:solidFill>
              <a:latin typeface="akagi_probook"/>
            </a:endParaRPr>
          </a:p>
          <a:p>
            <a:r>
              <a:rPr lang="en-US" i="1" dirty="0">
                <a:solidFill>
                  <a:srgbClr val="FFFF66"/>
                </a:solidFill>
                <a:latin typeface="akagi_probook"/>
              </a:rPr>
              <a:t>Public Domain</a:t>
            </a:r>
          </a:p>
        </p:txBody>
      </p:sp>
    </p:spTree>
    <p:extLst>
      <p:ext uri="{BB962C8B-B14F-4D97-AF65-F5344CB8AC3E}">
        <p14:creationId xmlns:p14="http://schemas.microsoft.com/office/powerpoint/2010/main" val="1181761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30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trees around it&#10;&#10;Description automatically generated with low confidence">
            <a:extLst>
              <a:ext uri="{FF2B5EF4-FFF2-40B4-BE49-F238E27FC236}">
                <a16:creationId xmlns:a16="http://schemas.microsoft.com/office/drawing/2014/main" id="{8176E47C-F7B0-4547-86F4-74DA8F86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095"/>
            <a:ext cx="12192000" cy="8286751"/>
          </a:xfrm>
          <a:prstGeom prst="rect">
            <a:avLst/>
          </a:prstGeom>
        </p:spPr>
      </p:pic>
      <p:sp>
        <p:nvSpPr>
          <p:cNvPr id="3" name="Title 1">
            <a:extLst>
              <a:ext uri="{FF2B5EF4-FFF2-40B4-BE49-F238E27FC236}">
                <a16:creationId xmlns:a16="http://schemas.microsoft.com/office/drawing/2014/main" id="{A9C9538B-DACA-49FD-BE74-39EF22B15087}"/>
              </a:ext>
            </a:extLst>
          </p:cNvPr>
          <p:cNvSpPr txBox="1">
            <a:spLocks/>
          </p:cNvSpPr>
          <p:nvPr/>
        </p:nvSpPr>
        <p:spPr>
          <a:xfrm>
            <a:off x="1411514" y="2547566"/>
            <a:ext cx="9144000" cy="402907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br>
              <a:rPr kumimoji="0" lang="en-US" sz="4400" b="0" i="0" u="none" strike="noStrike" kern="1200" cap="none" spc="0" normalizeH="0" baseline="0" noProof="0" dirty="0">
                <a:ln>
                  <a:noFill/>
                </a:ln>
                <a:solidFill>
                  <a:srgbClr val="FFF9F5"/>
                </a:solidFill>
                <a:effectLst/>
                <a:uLnTx/>
                <a:uFillTx/>
                <a:latin typeface="Univers"/>
                <a:ea typeface="+mj-ea"/>
                <a:cs typeface="+mj-cs"/>
              </a:rPr>
            </a:br>
            <a:r>
              <a:rPr kumimoji="0" lang="en-US" sz="4400" b="0" i="0" u="none" strike="noStrike" kern="1200" cap="none" spc="0" normalizeH="0" baseline="0" noProof="0" dirty="0">
                <a:ln>
                  <a:noFill/>
                </a:ln>
                <a:solidFill>
                  <a:srgbClr val="FFF9F5"/>
                </a:solidFill>
                <a:effectLst/>
                <a:uLnTx/>
                <a:uFillTx/>
                <a:latin typeface="Univers"/>
                <a:ea typeface="+mj-ea"/>
                <a:cs typeface="+mj-cs"/>
              </a:rPr>
              <a:t>WELCOME</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FFF9F5"/>
              </a:solidFill>
              <a:effectLst/>
              <a:uLnTx/>
              <a:uFillTx/>
              <a:latin typeface="Univers"/>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9F5"/>
                </a:solidFill>
                <a:effectLst/>
                <a:uLnTx/>
                <a:uFillTx/>
                <a:latin typeface="Univers"/>
                <a:ea typeface="+mj-ea"/>
                <a:cs typeface="+mj-cs"/>
              </a:rPr>
              <a:t>Allegany Baptist Church</a:t>
            </a:r>
            <a:br>
              <a:rPr kumimoji="0" lang="en-US" sz="4400" b="0" i="0" u="none" strike="noStrike" kern="1200" cap="none" spc="0" normalizeH="0" baseline="0" noProof="0" dirty="0">
                <a:ln>
                  <a:noFill/>
                </a:ln>
                <a:solidFill>
                  <a:srgbClr val="FFF9F5"/>
                </a:solidFill>
                <a:effectLst/>
                <a:uLnTx/>
                <a:uFillTx/>
                <a:latin typeface="Univers"/>
                <a:ea typeface="+mj-ea"/>
                <a:cs typeface="+mj-cs"/>
              </a:rPr>
            </a:br>
            <a:br>
              <a:rPr kumimoji="0" lang="en-US" sz="4400" b="0" i="0" u="none" strike="noStrike" kern="1200" cap="none" spc="0" normalizeH="0" baseline="0" noProof="0" dirty="0">
                <a:ln>
                  <a:noFill/>
                </a:ln>
                <a:solidFill>
                  <a:srgbClr val="FFFFFF"/>
                </a:solidFill>
                <a:effectLst/>
                <a:uLnTx/>
                <a:uFillTx/>
                <a:latin typeface="Univers"/>
                <a:ea typeface="+mj-ea"/>
                <a:cs typeface="+mj-cs"/>
              </a:rPr>
            </a:br>
            <a:endParaRPr kumimoji="0" lang="en-US" sz="4000" b="0" i="0" u="none" strike="noStrike" kern="1200" cap="none" spc="0" normalizeH="0" baseline="0" noProof="0" dirty="0">
              <a:ln>
                <a:noFill/>
              </a:ln>
              <a:solidFill>
                <a:srgbClr val="FFFFFF"/>
              </a:solidFill>
              <a:effectLst/>
              <a:uLnTx/>
              <a:uFillTx/>
              <a:latin typeface="Univers"/>
              <a:ea typeface="+mj-ea"/>
              <a:cs typeface="+mj-cs"/>
            </a:endParaRPr>
          </a:p>
        </p:txBody>
      </p:sp>
    </p:spTree>
    <p:extLst>
      <p:ext uri="{BB962C8B-B14F-4D97-AF65-F5344CB8AC3E}">
        <p14:creationId xmlns:p14="http://schemas.microsoft.com/office/powerpoint/2010/main" val="2062135081"/>
      </p:ext>
    </p:extLst>
  </p:cSld>
  <p:clrMapOvr>
    <a:masterClrMapping/>
  </p:clrMapOvr>
  <mc:AlternateContent xmlns:mc="http://schemas.openxmlformats.org/markup-compatibility/2006" xmlns:p14="http://schemas.microsoft.com/office/powerpoint/2010/main">
    <mc:Choice Requires="p14">
      <p:transition p14:dur="10" advClick="0" advTm="15000">
        <p:fade/>
      </p:transition>
    </mc:Choice>
    <mc:Fallback xmlns="">
      <p:transition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6AE1A-70F4-4342-BA61-5DA678F662E3}"/>
              </a:ext>
            </a:extLst>
          </p:cNvPr>
          <p:cNvSpPr>
            <a:spLocks noGrp="1"/>
          </p:cNvSpPr>
          <p:nvPr>
            <p:ph idx="1"/>
          </p:nvPr>
        </p:nvSpPr>
        <p:spPr>
          <a:xfrm>
            <a:off x="763400" y="587229"/>
            <a:ext cx="10590403" cy="5589734"/>
          </a:xfrm>
        </p:spPr>
        <p:txBody>
          <a:bodyPr>
            <a:normAutofit fontScale="92500" lnSpcReduction="10000"/>
          </a:bodyPr>
          <a:lstStyle/>
          <a:p>
            <a:pPr marL="0" indent="0" algn="ctr">
              <a:spcBef>
                <a:spcPct val="0"/>
              </a:spcBef>
              <a:buNone/>
            </a:pPr>
            <a:r>
              <a:rPr lang="en-US" sz="5300" dirty="0">
                <a:latin typeface="+mj-lt"/>
                <a:ea typeface="+mj-ea"/>
                <a:cs typeface="+mj-cs"/>
              </a:rPr>
              <a:t>CURRENT</a:t>
            </a:r>
            <a:r>
              <a:rPr lang="en-US" sz="4900" dirty="0">
                <a:latin typeface="+mj-lt"/>
                <a:ea typeface="+mj-ea"/>
                <a:cs typeface="+mj-cs"/>
              </a:rPr>
              <a:t> </a:t>
            </a:r>
            <a:r>
              <a:rPr lang="en-US" sz="5300" dirty="0">
                <a:latin typeface="+mj-lt"/>
                <a:ea typeface="+mj-ea"/>
                <a:cs typeface="+mj-cs"/>
              </a:rPr>
              <a:t>SERVICES</a:t>
            </a:r>
          </a:p>
          <a:p>
            <a:pPr marL="0" indent="0">
              <a:spcBef>
                <a:spcPct val="0"/>
              </a:spcBef>
              <a:buNone/>
            </a:pPr>
            <a:r>
              <a:rPr lang="en-US" sz="4800" dirty="0">
                <a:latin typeface="Calibri" panose="020F0502020204030204" pitchFamily="34" charset="0"/>
                <a:cs typeface="Calibri" panose="020F0502020204030204" pitchFamily="34" charset="0"/>
              </a:rPr>
              <a:t>		      </a:t>
            </a:r>
          </a:p>
          <a:p>
            <a:pPr marL="0" indent="0">
              <a:spcBef>
                <a:spcPct val="0"/>
              </a:spcBef>
              <a:buNone/>
            </a:pPr>
            <a:r>
              <a:rPr lang="en-US" sz="4800" dirty="0">
                <a:latin typeface="Calibri" panose="020F0502020204030204" pitchFamily="34" charset="0"/>
                <a:cs typeface="Calibri" panose="020F0502020204030204" pitchFamily="34" charset="0"/>
              </a:rPr>
              <a:t>			   Sunday – 10 am</a:t>
            </a:r>
          </a:p>
          <a:p>
            <a:pPr marL="0" indent="0" algn="ctr">
              <a:spcBef>
                <a:spcPct val="0"/>
              </a:spcBef>
              <a:buNone/>
            </a:pPr>
            <a:r>
              <a:rPr lang="en-US" sz="4000" dirty="0">
                <a:latin typeface="Calibri" panose="020F0502020204030204" pitchFamily="34" charset="0"/>
                <a:cs typeface="Calibri" panose="020F0502020204030204" pitchFamily="34" charset="0"/>
              </a:rPr>
              <a:t>(Junior Church during service)</a:t>
            </a:r>
          </a:p>
          <a:p>
            <a:pPr marL="0" indent="0" algn="ctr">
              <a:buNone/>
            </a:pPr>
            <a:endParaRPr lang="en-US" sz="1900" dirty="0">
              <a:latin typeface="Calibri" panose="020F0502020204030204" pitchFamily="34" charset="0"/>
              <a:cs typeface="Calibri" panose="020F0502020204030204" pitchFamily="34" charset="0"/>
            </a:endParaRPr>
          </a:p>
          <a:p>
            <a:pPr marL="0" indent="0" algn="ctr">
              <a:buNone/>
            </a:pPr>
            <a:r>
              <a:rPr lang="en-US" sz="4800" dirty="0">
                <a:latin typeface="Calibri" panose="020F0502020204030204" pitchFamily="34" charset="0"/>
                <a:cs typeface="Calibri" panose="020F0502020204030204" pitchFamily="34" charset="0"/>
              </a:rPr>
              <a:t>Wednesday – 7 pm</a:t>
            </a:r>
          </a:p>
          <a:p>
            <a:pPr marL="0" indent="0">
              <a:buNone/>
            </a:pPr>
            <a:endParaRPr lang="en-US" sz="4800" dirty="0">
              <a:latin typeface="Calibri" panose="020F0502020204030204" pitchFamily="34" charset="0"/>
              <a:cs typeface="Calibri" panose="020F0502020204030204" pitchFamily="34" charset="0"/>
            </a:endParaRPr>
          </a:p>
          <a:p>
            <a:pPr marL="0" indent="0">
              <a:buNone/>
            </a:pPr>
            <a:r>
              <a:rPr lang="en-US" sz="4800" dirty="0">
                <a:latin typeface="Calibri" panose="020F0502020204030204" pitchFamily="34" charset="0"/>
                <a:cs typeface="Calibri" panose="020F0502020204030204" pitchFamily="34" charset="0"/>
              </a:rPr>
              <a:t>		There is no Sunday School or </a:t>
            </a:r>
          </a:p>
          <a:p>
            <a:pPr marL="0" indent="0">
              <a:buNone/>
            </a:pPr>
            <a:r>
              <a:rPr lang="en-US" sz="4800" dirty="0">
                <a:latin typeface="Calibri" panose="020F0502020204030204" pitchFamily="34" charset="0"/>
                <a:cs typeface="Calibri" panose="020F0502020204030204" pitchFamily="34" charset="0"/>
              </a:rPr>
              <a:t>		evening service at this time.</a:t>
            </a:r>
          </a:p>
          <a:p>
            <a:endParaRPr lang="en-US" sz="4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27120631"/>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EEC9F-ECB4-43D1-AA82-1314DE24F152}"/>
              </a:ext>
            </a:extLst>
          </p:cNvPr>
          <p:cNvSpPr>
            <a:spLocks noGrp="1"/>
          </p:cNvSpPr>
          <p:nvPr>
            <p:ph type="title"/>
          </p:nvPr>
        </p:nvSpPr>
        <p:spPr>
          <a:xfrm>
            <a:off x="838200" y="73583"/>
            <a:ext cx="10515600" cy="1325563"/>
          </a:xfrm>
        </p:spPr>
        <p:txBody>
          <a:bodyPr>
            <a:normAutofit/>
          </a:bodyPr>
          <a:lstStyle/>
          <a:p>
            <a:pPr algn="ctr"/>
            <a:r>
              <a:rPr lang="en-US" sz="4900" dirty="0">
                <a:cs typeface="Calibri" panose="020F0502020204030204" pitchFamily="34" charset="0"/>
              </a:rPr>
              <a:t>ANNOUNCEMENTS</a:t>
            </a:r>
          </a:p>
        </p:txBody>
      </p:sp>
      <p:sp>
        <p:nvSpPr>
          <p:cNvPr id="3" name="Content Placeholder 2">
            <a:extLst>
              <a:ext uri="{FF2B5EF4-FFF2-40B4-BE49-F238E27FC236}">
                <a16:creationId xmlns:a16="http://schemas.microsoft.com/office/drawing/2014/main" id="{4D12BBFB-A138-4328-B81C-FF6817102DFE}"/>
              </a:ext>
            </a:extLst>
          </p:cNvPr>
          <p:cNvSpPr>
            <a:spLocks noGrp="1"/>
          </p:cNvSpPr>
          <p:nvPr>
            <p:ph idx="1"/>
          </p:nvPr>
        </p:nvSpPr>
        <p:spPr>
          <a:xfrm>
            <a:off x="838200" y="1391476"/>
            <a:ext cx="10515600" cy="4799345"/>
          </a:xfrm>
        </p:spPr>
        <p:txBody>
          <a:bodyPr>
            <a:noAutofit/>
          </a:bodyPr>
          <a:lstStyle/>
          <a:p>
            <a:r>
              <a:rPr lang="en-US" sz="4000" dirty="0">
                <a:latin typeface="Calibri" panose="020F0502020204030204" pitchFamily="34" charset="0"/>
                <a:cs typeface="Calibri" panose="020F0502020204030204" pitchFamily="34" charset="0"/>
              </a:rPr>
              <a:t>Today is the last opportunity to give a love gift for Pastor Allan </a:t>
            </a:r>
            <a:r>
              <a:rPr lang="en-US" sz="4000" dirty="0" err="1">
                <a:latin typeface="Calibri" panose="020F0502020204030204" pitchFamily="34" charset="0"/>
                <a:cs typeface="Calibri" panose="020F0502020204030204" pitchFamily="34" charset="0"/>
              </a:rPr>
              <a:t>Maina</a:t>
            </a:r>
            <a:r>
              <a:rPr lang="en-US" sz="4000" dirty="0">
                <a:latin typeface="Calibri" panose="020F0502020204030204" pitchFamily="34" charset="0"/>
                <a:cs typeface="Calibri" panose="020F0502020204030204" pitchFamily="34" charset="0"/>
              </a:rPr>
              <a:t>, IGM national pastor from Kenya, who spoke a couple of weeks ago. To participate please write “</a:t>
            </a:r>
            <a:r>
              <a:rPr lang="en-US" sz="4000" dirty="0" err="1">
                <a:latin typeface="Calibri" panose="020F0502020204030204" pitchFamily="34" charset="0"/>
                <a:cs typeface="Calibri" panose="020F0502020204030204" pitchFamily="34" charset="0"/>
              </a:rPr>
              <a:t>Maina</a:t>
            </a:r>
            <a:r>
              <a:rPr lang="en-US" sz="4000" dirty="0">
                <a:latin typeface="Calibri" panose="020F0502020204030204" pitchFamily="34" charset="0"/>
                <a:cs typeface="Calibri" panose="020F0502020204030204" pitchFamily="34" charset="0"/>
              </a:rPr>
              <a:t>” on the offering envelope.</a:t>
            </a:r>
          </a:p>
          <a:p>
            <a:r>
              <a:rPr lang="en-US" sz="4000" dirty="0">
                <a:solidFill>
                  <a:srgbClr val="222222"/>
                </a:solidFill>
                <a:effectLst/>
                <a:latin typeface="Calibri" panose="020F0502020204030204" pitchFamily="34" charset="0"/>
                <a:ea typeface="Times New Roman" panose="02020603050405020304" pitchFamily="18" charset="0"/>
              </a:rPr>
              <a:t>Operation Christmas Child is still in need of $160 for postage for about 40 boxes. Use the Operation Christmas Child envelopes and make checks payable to Samaritans Purse.</a:t>
            </a:r>
            <a:endParaRPr lang="en-US" sz="4000" dirty="0">
              <a:latin typeface="Calibri" panose="020F0502020204030204" pitchFamily="34" charset="0"/>
              <a:cs typeface="Calibri" panose="020F0502020204030204" pitchFamily="34" charset="0"/>
            </a:endParaRPr>
          </a:p>
          <a:p>
            <a:pPr marL="0" indent="0">
              <a:buNone/>
            </a:pPr>
            <a:br>
              <a:rPr lang="en-US" sz="4000" dirty="0">
                <a:latin typeface="Calibri" panose="020F0502020204030204" pitchFamily="34" charset="0"/>
                <a:cs typeface="Calibri" panose="020F0502020204030204" pitchFamily="34" charset="0"/>
              </a:rPr>
            </a:b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74859"/>
      </p:ext>
    </p:extLst>
  </p:cSld>
  <p:clrMapOvr>
    <a:masterClrMapping/>
  </p:clrMapOvr>
  <mc:AlternateContent xmlns:mc="http://schemas.openxmlformats.org/markup-compatibility/2006" xmlns:p14="http://schemas.microsoft.com/office/powerpoint/2010/main">
    <mc:Choice Requires="p14">
      <p:transition p14:dur="10" advClick="0" advTm="45000">
        <p:fade/>
      </p:transition>
    </mc:Choice>
    <mc:Fallback xmlns="">
      <p:transition advClick="0" advTm="45000">
        <p:fade/>
      </p:transition>
    </mc:Fallback>
  </mc:AlternateContent>
</p:sld>
</file>

<file path=ppt/theme/theme1.xml><?xml version="1.0" encoding="utf-8"?>
<a:theme xmlns:a="http://schemas.openxmlformats.org/drawingml/2006/main" name="Gradient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radient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4295</TotalTime>
  <Words>1692</Words>
  <Application>Microsoft Office PowerPoint</Application>
  <PresentationFormat>Widescreen</PresentationFormat>
  <Paragraphs>244</Paragraphs>
  <Slides>69</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69</vt:i4>
      </vt:variant>
    </vt:vector>
  </HeadingPairs>
  <TitlesOfParts>
    <vt:vector size="78" baseType="lpstr">
      <vt:lpstr>akagi_probook</vt:lpstr>
      <vt:lpstr>Arial</vt:lpstr>
      <vt:lpstr>Calibri</vt:lpstr>
      <vt:lpstr>Calibri Light</vt:lpstr>
      <vt:lpstr>Univers</vt:lpstr>
      <vt:lpstr>GradientVTI</vt:lpstr>
      <vt:lpstr>Office Theme</vt:lpstr>
      <vt:lpstr>1_GradientVTI</vt:lpstr>
      <vt:lpstr>1_Office Theme</vt:lpstr>
      <vt:lpstr>PowerPoint Presentation</vt:lpstr>
      <vt:lpstr>PowerPoint Presentation</vt:lpstr>
      <vt:lpstr>ANNOUNCEMENTS</vt:lpstr>
      <vt:lpstr>ANNOUNCEMENTS</vt:lpstr>
      <vt:lpstr>PRAYER OPPORTUNITIES </vt:lpstr>
      <vt:lpstr>PLEASE PRAY</vt:lpstr>
      <vt:lpstr>PowerPoint Presentation</vt:lpstr>
      <vt:lpstr>PowerPoint Presentation</vt:lpstr>
      <vt:lpstr>ANNOUNCEMENTS</vt:lpstr>
      <vt:lpstr>ANNOUNCEMENTS</vt:lpstr>
      <vt:lpstr>PRAYER OPPORTUNITIES </vt:lpstr>
      <vt:lpstr>PLEASE PRAY</vt:lpstr>
      <vt:lpstr>PowerPoint Presentation</vt:lpstr>
      <vt:lpstr>PowerPoint Presentation</vt:lpstr>
      <vt:lpstr>ANNOUNCEMENTS</vt:lpstr>
      <vt:lpstr>ANNOUNCEMENTS</vt:lpstr>
      <vt:lpstr>PRAYER OPPORTUNITIES </vt:lpstr>
      <vt:lpstr>PLEASE PRAY</vt:lpstr>
      <vt:lpstr>PowerPoint Presentation</vt:lpstr>
      <vt:lpstr>PowerPoint Presentation</vt:lpstr>
      <vt:lpstr>ANNOUNCEMENTS</vt:lpstr>
      <vt:lpstr>ANNOUNCEMENTS</vt:lpstr>
      <vt:lpstr>PRAYER OPPORTUNITIES </vt:lpstr>
      <vt:lpstr>PLEASE PRAY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Andrianoff</dc:creator>
  <cp:lastModifiedBy>Steven Andrianoff</cp:lastModifiedBy>
  <cp:revision>108</cp:revision>
  <dcterms:created xsi:type="dcterms:W3CDTF">2021-01-01T20:03:24Z</dcterms:created>
  <dcterms:modified xsi:type="dcterms:W3CDTF">2021-10-02T15:12:13Z</dcterms:modified>
</cp:coreProperties>
</file>